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817" r:id="rId1"/>
  </p:sldMasterIdLst>
  <p:notesMasterIdLst>
    <p:notesMasterId r:id="rId36"/>
  </p:notesMasterIdLst>
  <p:handoutMasterIdLst>
    <p:handoutMasterId r:id="rId37"/>
  </p:handoutMasterIdLst>
  <p:sldIdLst>
    <p:sldId id="2879" r:id="rId2"/>
    <p:sldId id="2852" r:id="rId3"/>
    <p:sldId id="2890" r:id="rId4"/>
    <p:sldId id="2892" r:id="rId5"/>
    <p:sldId id="2929" r:id="rId6"/>
    <p:sldId id="2938" r:id="rId7"/>
    <p:sldId id="2937" r:id="rId8"/>
    <p:sldId id="2922" r:id="rId9"/>
    <p:sldId id="2930" r:id="rId10"/>
    <p:sldId id="2542" r:id="rId11"/>
    <p:sldId id="2543" r:id="rId12"/>
    <p:sldId id="269" r:id="rId13"/>
    <p:sldId id="2545" r:id="rId14"/>
    <p:sldId id="2549" r:id="rId15"/>
    <p:sldId id="2550" r:id="rId16"/>
    <p:sldId id="2551" r:id="rId17"/>
    <p:sldId id="2552" r:id="rId18"/>
    <p:sldId id="2553" r:id="rId19"/>
    <p:sldId id="2554" r:id="rId20"/>
    <p:sldId id="2555" r:id="rId21"/>
    <p:sldId id="2557" r:id="rId22"/>
    <p:sldId id="2567" r:id="rId23"/>
    <p:sldId id="2558" r:id="rId24"/>
    <p:sldId id="2560" r:id="rId25"/>
    <p:sldId id="336" r:id="rId26"/>
    <p:sldId id="337" r:id="rId27"/>
    <p:sldId id="2936" r:id="rId28"/>
    <p:sldId id="2923" r:id="rId29"/>
    <p:sldId id="2932" r:id="rId30"/>
    <p:sldId id="2924" r:id="rId31"/>
    <p:sldId id="2935" r:id="rId32"/>
    <p:sldId id="2940" r:id="rId33"/>
    <p:sldId id="2939" r:id="rId34"/>
    <p:sldId id="2830" r:id="rId35"/>
  </p:sldIdLst>
  <p:sldSz cx="12192000" cy="6858000"/>
  <p:notesSz cx="6858000" cy="9144000"/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68FB58A-EAD6-4F77-8DD3-55055D897427}">
          <p14:sldIdLst>
            <p14:sldId id="2879"/>
            <p14:sldId id="2852"/>
          </p14:sldIdLst>
        </p14:section>
        <p14:section name="1. Azure AI" id="{3E569B43-519F-4814-8F2C-C2821C5CF2F5}">
          <p14:sldIdLst>
            <p14:sldId id="2890"/>
            <p14:sldId id="2892"/>
            <p14:sldId id="2929"/>
            <p14:sldId id="2938"/>
            <p14:sldId id="2937"/>
          </p14:sldIdLst>
        </p14:section>
        <p14:section name="2. Custom Vision" id="{2E1296EE-C867-41A7-A68A-915C32E62C77}">
          <p14:sldIdLst>
            <p14:sldId id="2922"/>
            <p14:sldId id="2930"/>
            <p14:sldId id="2542"/>
            <p14:sldId id="2543"/>
            <p14:sldId id="269"/>
            <p14:sldId id="2545"/>
            <p14:sldId id="2549"/>
            <p14:sldId id="2550"/>
            <p14:sldId id="2551"/>
            <p14:sldId id="2552"/>
            <p14:sldId id="2553"/>
            <p14:sldId id="2554"/>
            <p14:sldId id="2555"/>
            <p14:sldId id="2557"/>
            <p14:sldId id="2567"/>
            <p14:sldId id="2558"/>
            <p14:sldId id="2560"/>
            <p14:sldId id="336"/>
            <p14:sldId id="337"/>
            <p14:sldId id="2936"/>
          </p14:sldIdLst>
        </p14:section>
        <p14:section name="3. Azure Machine Learning" id="{342C17C4-ABDA-4441-BE36-D4FC55AA12E0}">
          <p14:sldIdLst>
            <p14:sldId id="2923"/>
            <p14:sldId id="2932"/>
          </p14:sldIdLst>
        </p14:section>
        <p14:section name="4. MLOps" id="{A757F2CE-7372-4F4C-A4D5-86DE73722915}">
          <p14:sldIdLst>
            <p14:sldId id="2924"/>
            <p14:sldId id="2935"/>
          </p14:sldIdLst>
        </p14:section>
        <p14:section name="5. Nächste Schritte" id="{F3D439B0-7D51-47E2-AAFF-30B41E015745}">
          <p14:sldIdLst>
            <p14:sldId id="2940"/>
            <p14:sldId id="2939"/>
            <p14:sldId id="2830"/>
          </p14:sldIdLst>
        </p14:section>
      </p14:sectionLst>
    </p:ext>
    <p:ext uri="{EFAFB233-063F-42B5-8137-9DF3F51BA10A}">
      <p15:sldGuideLst xmlns:p15="http://schemas.microsoft.com/office/powerpoint/2012/main">
        <p15:guide id="5" pos="7680">
          <p15:clr>
            <a:srgbClr val="A4A3A4"/>
          </p15:clr>
        </p15:guide>
        <p15:guide id="6" pos="302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613" userDrawn="1">
          <p15:clr>
            <a:srgbClr val="A4A3A4"/>
          </p15:clr>
        </p15:guide>
        <p15:guide id="10" pos="1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6" roundtripDataSignature="AMtx7mgoLbMocrTb2ufacOdehP+VW2Z8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6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4"/>
    <p:restoredTop sz="97704"/>
  </p:normalViewPr>
  <p:slideViewPr>
    <p:cSldViewPr>
      <p:cViewPr varScale="1">
        <p:scale>
          <a:sx n="110" d="100"/>
          <a:sy n="110" d="100"/>
        </p:scale>
        <p:origin x="39" y="54"/>
      </p:cViewPr>
      <p:guideLst>
        <p:guide pos="7680"/>
        <p:guide pos="302"/>
        <p:guide orient="horz" pos="2160"/>
        <p:guide pos="3613"/>
        <p:guide pos="1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1" d="100"/>
          <a:sy n="111" d="100"/>
        </p:scale>
        <p:origin x="314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90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8C53252-40E2-1140-93DC-273BE6BAB4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272953-6D0F-A44A-B675-2C037E1EA9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107D07-8856-4A49-BD6E-77CB7B939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92313-E055-8B43-9EAB-D8805474B351}" type="slidenum">
              <a:rPr lang="de-DE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682E3F-CC2B-2246-AC58-EA0ED7D453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8DA50-66E2-A841-860C-2C0403C31B02}" type="datetimeFigureOut">
              <a:rPr lang="de-DE" smtClean="0"/>
              <a:t>01.11.2021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960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620688" y="229394"/>
            <a:ext cx="4032448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869160" y="229394"/>
            <a:ext cx="1368152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20688" y="971600"/>
            <a:ext cx="5631669" cy="316835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20688" y="4355976"/>
            <a:ext cx="5616624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620688" y="8460433"/>
            <a:ext cx="4032448" cy="3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de-CH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‹#›</a:t>
            </a:fld>
            <a:endParaRPr lang="de-DE" sz="1000" dirty="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61465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1</a:t>
            </a:fld>
            <a:endParaRPr lang="de-DE" sz="1000" dirty="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66654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0713" y="971550"/>
            <a:ext cx="5630862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6:notes"/>
          <p:cNvSpPr txBox="1">
            <a:spLocks noGrp="1"/>
          </p:cNvSpPr>
          <p:nvPr>
            <p:ph type="body" idx="1"/>
          </p:nvPr>
        </p:nvSpPr>
        <p:spPr>
          <a:xfrm>
            <a:off x="620688" y="4355976"/>
            <a:ext cx="5616624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:notes"/>
          <p:cNvSpPr txBox="1">
            <a:spLocks noGrp="1"/>
          </p:cNvSpPr>
          <p:nvPr>
            <p:ph type="sldNum" idx="12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55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Zwei Probleme:</a:t>
            </a:r>
          </a:p>
          <a:p>
            <a:pPr marL="171450" indent="-171450">
              <a:buFontTx/>
              <a:buChar char="-"/>
            </a:pPr>
            <a:r>
              <a:rPr lang="en-CH" dirty="0"/>
              <a:t>Zu viel Parameter</a:t>
            </a:r>
          </a:p>
          <a:p>
            <a:pPr marL="171450" indent="-171450">
              <a:buFontTx/>
              <a:buChar char="-"/>
            </a:pPr>
            <a:r>
              <a:rPr lang="en-CH" dirty="0"/>
              <a:t>Wir verlieren die örtliche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110977-9410-4B39-BE3A-9CE5BA0752B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9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20713" y="971550"/>
            <a:ext cx="5630862" cy="31686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de-DE" sz="1000" smtClean="0">
                <a:solidFill>
                  <a:schemeClr val="dk1"/>
                </a:solidFill>
                <a:ea typeface="Montserrat Light"/>
                <a:sym typeface="Montserrat Light"/>
              </a:rPr>
              <a:pPr algn="r"/>
              <a:t>34</a:t>
            </a:fld>
            <a:endParaRPr lang="de-DE" sz="1000">
              <a:solidFill>
                <a:schemeClr val="dk1"/>
              </a:solidFill>
              <a:ea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8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C09FE8-D561-0B40-8968-D290712F5E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22900-AD4A-E946-AF0C-16C089001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692696"/>
            <a:ext cx="4320480" cy="4680520"/>
          </a:xfrm>
          <a:solidFill>
            <a:schemeClr val="bg1">
              <a:alpha val="80000"/>
            </a:schemeClr>
          </a:solidFill>
        </p:spPr>
        <p:txBody>
          <a:bodyPr lIns="288000" tIns="432000" rIns="288000" bIns="1728000" anchor="ctr"/>
          <a:lstStyle>
            <a:lvl1pPr algn="l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33CFD-A275-9A47-A8FE-B9CD405E3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424" y="3933056"/>
            <a:ext cx="4320480" cy="936104"/>
          </a:xfrm>
        </p:spPr>
        <p:txBody>
          <a:bodyPr lIns="288000" tIns="0" rIns="288000" bIns="0"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x-non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0EB1EB-95F2-3947-8B86-5AA5ADAEAF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424" y="4869160"/>
            <a:ext cx="4320480" cy="432048"/>
          </a:xfrm>
        </p:spPr>
        <p:txBody>
          <a:bodyPr lIns="288000" tIns="0" rIns="288000" bIns="0" anchor="ctr"/>
          <a:lstStyle>
            <a:lvl1pPr algn="r">
              <a:defRPr sz="1800"/>
            </a:lvl1pPr>
          </a:lstStyle>
          <a:p>
            <a:pPr lvl="0"/>
            <a:r>
              <a:rPr lang="en-GB"/>
              <a:t>Datum</a:t>
            </a:r>
            <a:endParaRPr lang="x-none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81AF7F9-AE8F-CD46-8D04-DFF0B6766E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258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3BBEE-F1B8-CB4B-8696-97B0E48E8A19}" type="datetime1">
              <a:rPr lang="en-CH" smtClean="0"/>
              <a:t>01/11/2021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F3973B-A20E-BA4E-BA56-FE3C853DF653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8688288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650D5-5D2F-6242-AFD7-AC05859DA400}"/>
              </a:ext>
            </a:extLst>
          </p:cNvPr>
          <p:cNvSpPr>
            <a:spLocks noGrp="1"/>
          </p:cNvSpPr>
          <p:nvPr>
            <p:ph idx="42"/>
          </p:nvPr>
        </p:nvSpPr>
        <p:spPr>
          <a:xfrm>
            <a:off x="5231904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8A41E380-560D-CC4D-8700-72009A34BE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C1CDC5-77E1-9A4D-8FC7-03BE1A1E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059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597666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16080" y="0"/>
            <a:ext cx="537592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35379E5-4244-E543-8B89-6D477E80D4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918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F0E6F-1ABB-5745-A3B6-34D95B3B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597666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DDA9F0-D6F7-FB47-80C2-619FA2EAE293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436780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CH" smtClean="0"/>
              <a:t>01.11.2021</a:t>
            </a:fld>
            <a:endParaRPr lang="de-CH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8B338F7-3A0C-4449-A4DF-3D662587B527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0220828-13DE-8644-AF1A-9F7A6C320B8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602399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2488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99360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1AE7EA73-2334-614F-A2B8-12CF5B21FA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8411EE-78C7-054C-A83D-5C479315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172498-B022-8F47-A9AC-B2826A878767}"/>
              </a:ext>
            </a:extLst>
          </p:cNvPr>
          <p:cNvSpPr>
            <a:spLocks noGrp="1"/>
          </p:cNvSpPr>
          <p:nvPr>
            <p:ph type="dt" sz="half" idx="42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01.11.2021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63310EA-2F0C-CB4D-B77D-947FCC486319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586E03-F020-6C44-9E2B-0AA121DEB480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7439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952" y="2060848"/>
            <a:ext cx="475142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9FD496-5020-3A4F-91EC-89ED3101C7C8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479376" y="2060848"/>
            <a:ext cx="475142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47963E0C-543E-F946-B6F1-3D2AA59A1CC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314ECB9-4372-D943-B0A4-A481683C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563243-CB61-0649-9217-BC28EF28B936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01.11.2021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FF9E98B-7C54-6049-BC2E-166CE865DBCE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920FA7E-FBDE-4F4F-9834-DB00FAD0DC0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4268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077652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F3973B-A20E-BA4E-BA56-FE3C853DF653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7392144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E650D5-5D2F-6242-AFD7-AC05859DA400}"/>
              </a:ext>
            </a:extLst>
          </p:cNvPr>
          <p:cNvSpPr>
            <a:spLocks noGrp="1"/>
          </p:cNvSpPr>
          <p:nvPr>
            <p:ph idx="42"/>
          </p:nvPr>
        </p:nvSpPr>
        <p:spPr>
          <a:xfrm>
            <a:off x="3935760" y="2060848"/>
            <a:ext cx="3024336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7463B457-5EC0-5B44-B218-999D8E854EF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7206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32E033-7B76-E543-BB76-2FBC5128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9937104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A504FF-F37F-684F-BDA9-81663D39D486}"/>
              </a:ext>
            </a:extLst>
          </p:cNvPr>
          <p:cNvSpPr>
            <a:spLocks noGrp="1"/>
          </p:cNvSpPr>
          <p:nvPr>
            <p:ph type="dt" sz="half" idx="44"/>
          </p:nvPr>
        </p:nvSpPr>
        <p:spPr>
          <a:xfrm>
            <a:off x="8328248" y="6453336"/>
            <a:ext cx="1656184" cy="288032"/>
          </a:xfrm>
        </p:spPr>
        <p:txBody>
          <a:bodyPr/>
          <a:lstStyle/>
          <a:p>
            <a:fld id="{4F00FF94-4D32-304B-84F4-D3F376801E0E}" type="datetime1">
              <a:rPr lang="de-DE" smtClean="0"/>
              <a:t>01.11.2021</a:t>
            </a:fld>
            <a:endParaRPr lang="x-non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C31F0AF-3049-B44C-8D1D-191D7986AA9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2E2A518-D59A-224F-AD09-A0A1DC7AE97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9984432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70513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6BA68-83C8-C643-A171-92D30179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6D80E-2C31-5E48-A687-766AF0ABB5D8}" type="datetime1">
              <a:rPr lang="en-CH" smtClean="0"/>
              <a:t>01/11/2021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3AA43-8DCB-6F45-A2A9-DCF28E92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30141-0113-1548-9CEB-45390E11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E14A0-CFFF-A74B-A7AA-EB3F85A8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4877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99C3A-31E0-E249-86EB-06B51564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A4D3-F2BC-704E-9E9C-EE76EBE5A2D2}" type="datetime1">
              <a:rPr lang="en-CH" smtClean="0"/>
              <a:t>01/11/2021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B6EE5-EE0E-4345-B638-CC7273A8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341D3-1A4B-A248-BA19-5161434C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52747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BBE0DDB-1F83-394C-9D31-C38248E1BD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Bild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welches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deinem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41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764704"/>
            <a:ext cx="11233248" cy="5328592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  <a:lvl2pPr marL="1800" indent="0">
              <a:buNone/>
              <a:defRPr sz="6000" b="1"/>
            </a:lvl2pPr>
            <a:lvl3pPr>
              <a:defRPr sz="6000" b="1"/>
            </a:lvl3pPr>
            <a:lvl4pPr>
              <a:defRPr sz="6000" b="1"/>
            </a:lvl4pPr>
            <a:lvl5pPr>
              <a:defRPr sz="60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64096930-CA18-AA46-99C9-FCC300DE67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4703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406400" y="1268413"/>
            <a:ext cx="11353800" cy="50403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Wingdings" charset="2"/>
              <a:buNone/>
              <a:defRPr sz="2000"/>
            </a:lvl1pPr>
            <a:lvl2pPr marL="342900" indent="-341313">
              <a:buFont typeface="Wingdings" charset="2"/>
              <a:buChar char="§"/>
              <a:defRPr sz="2000"/>
            </a:lvl2pPr>
            <a:lvl3pPr marL="711200" indent="-366713">
              <a:buFont typeface="Wingdings" charset="2"/>
              <a:buChar char="§"/>
              <a:defRPr sz="2000"/>
            </a:lvl3pPr>
            <a:lvl4pPr marL="1068388" indent="-355600">
              <a:buFont typeface="Wingdings" charset="2"/>
              <a:buChar char="§"/>
              <a:defRPr sz="2000"/>
            </a:lvl4pPr>
            <a:lvl5pPr marL="1435100" indent="-365125">
              <a:buFont typeface="Wingdings" charset="2"/>
              <a:buChar char="§"/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11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297FA01E-24AC-49D4-8C41-C51389DC6F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90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052736"/>
            <a:ext cx="10972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95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A7DCEE-824E-1944-9DC1-8C95CD24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20" y="0"/>
            <a:ext cx="6816080" cy="6858000"/>
          </a:xfrm>
          <a:noFill/>
        </p:spPr>
        <p:txBody>
          <a:bodyPr lIns="475200" tIns="766800" rIns="475200" bIns="792000" anchor="ctr"/>
          <a:lstStyle>
            <a:lvl1pPr algn="ctr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63F157E-62D7-E340-B315-F28FB10F0E1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D8F6DF-3754-5B48-AD59-709040C351FF}" type="datetime1">
              <a:rPr lang="en-CH" smtClean="0"/>
              <a:t>01/11/2021</a:t>
            </a:fld>
            <a:endParaRPr lang="x-none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31BBA89-C0C3-344F-BD00-5355BC7B57B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4F5A5F4-1B98-B34C-AC67-EAF4E9A104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6AAFE8-B0E2-4745-A45D-8AC5F83483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37592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830ACCE6-E560-2647-8ED5-637906AAB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9336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526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A7DCEE-824E-1944-9DC1-8C95CD24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 lIns="475200" tIns="766800" rIns="475200" bIns="792000" anchor="ctr"/>
          <a:lstStyle>
            <a:lvl1pPr algn="ctr">
              <a:defRPr sz="44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40FB1-EF1C-954F-931C-9378E0FDFB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D435406-F75F-A044-8D24-3D13FC10351A}" type="datetime1">
              <a:rPr lang="en-CH" smtClean="0"/>
              <a:t>01/11/2021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227D9-19E3-1148-8EE9-D37C97CE2AF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24EC26-8B10-9642-A7A4-A74EBFD5C6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6AAFE8-B0E2-4745-A45D-8AC5F83483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6080" y="0"/>
            <a:ext cx="537592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1" name="Picture Placeholder 28">
            <a:extLst>
              <a:ext uri="{FF2B5EF4-FFF2-40B4-BE49-F238E27FC236}">
                <a16:creationId xmlns:a16="http://schemas.microsoft.com/office/drawing/2014/main" id="{ADB0BDE1-184F-1D44-A27F-938C317E9C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87864" y="5805377"/>
            <a:ext cx="1684800" cy="1007999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144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053-D537-504B-8EF0-86398A7A5523}" type="datetime1">
              <a:rPr lang="en-CH" smtClean="0"/>
              <a:t>01/11/2021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BC5CEF-26FA-3449-8134-AB81D3B6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340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54006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50A1-7A25-6B42-8436-64258971CEC3}" type="datetime1">
              <a:rPr lang="en-CH" smtClean="0"/>
              <a:t>01/11/2021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96D5F-24AE-CB45-B350-B6E07FC2E8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2024" y="2060848"/>
            <a:ext cx="5400600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016AAB4-A689-954C-AB6A-7604B629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973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C49-6F8A-7246-8AD5-3C48A91F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4ED8D-632B-4746-9073-F68087301B87}" type="datetime1">
              <a:rPr lang="en-CH" smtClean="0"/>
              <a:t>01/11/2021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96D5F-24AE-CB45-B350-B6E07FC2E8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56240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53DCAA-9061-214F-ADC6-6CFFC92EC34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7808" y="2060848"/>
            <a:ext cx="345638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372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44AFCF9-2C49-244E-8AA8-EC8C6733CB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88865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0F8A2FEE-C3DB-394A-9CA8-55649DF229A2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537592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076ABB73-D7B7-AF40-8658-8AC1B9498C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75760" y="5943523"/>
            <a:ext cx="824400" cy="869853"/>
          </a:xfr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05FE0E0-0A35-514C-A09E-CEAE5C73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60" y="764704"/>
            <a:ext cx="597541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4A3091-1EEF-E346-868A-0783CEAA7CF1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4F00FF94-4D32-304B-84F4-D3F376801E0E}" type="datetime1">
              <a:rPr lang="de-DE" smtClean="0"/>
              <a:t>01.11.2021</a:t>
            </a:fld>
            <a:endParaRPr lang="x-non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834511-3E5A-C647-AA12-37C0B8CBB084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A266F52-862B-5043-9D26-3369A6B9726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6F384F3-7370-614A-A31B-1FFDAFE59CB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195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9937104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62F2-8E31-5F4F-B5B1-1053BE3C7E03}" type="datetime1">
              <a:rPr lang="en-CH" smtClean="0"/>
              <a:t>01/11/2021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352C6BDF-4345-524E-AD02-3D8E82B504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3EECD-AB0F-6F44-9A4C-BDFE4E4F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098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3342-963A-4848-AE1C-6027AE0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4752528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4BA3-0BB1-4A43-9D8E-9D4683BD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0EDE-B741-9745-A4ED-12989E76570E}" type="datetime1">
              <a:rPr lang="en-CH" smtClean="0"/>
              <a:t>01/11/2021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E5908-E4EA-0C48-9763-CE12A8BA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6156" y="6453336"/>
            <a:ext cx="3672408" cy="288032"/>
          </a:xfrm>
        </p:spPr>
        <p:txBody>
          <a:bodyPr/>
          <a:lstStyle/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5D1C-5DFB-244D-8246-9CCDD2F8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‹#›</a:t>
            </a:fld>
            <a:endParaRPr lang="x-none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EAF899-708B-F64F-BC26-2F89AF863BC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415480" cy="6858000"/>
          </a:xfrm>
          <a:solidFill>
            <a:schemeClr val="accent3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Füge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Bild </a:t>
            </a:r>
            <a:r>
              <a:rPr lang="en-US" dirty="0" err="1"/>
              <a:t>ein</a:t>
            </a:r>
            <a:r>
              <a:rPr lang="en-US" dirty="0"/>
              <a:t>, welches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deinem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</a:t>
            </a:r>
            <a:r>
              <a:rPr lang="en-US" dirty="0" err="1"/>
              <a:t>passt</a:t>
            </a:r>
            <a:r>
              <a:rPr lang="en-US" dirty="0"/>
              <a:t>. </a:t>
            </a:r>
          </a:p>
          <a:p>
            <a:endParaRPr lang="x-none"/>
          </a:p>
          <a:p>
            <a:endParaRPr lang="x-non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C2BDE2-3894-9943-A323-540BE67A0B10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6960096" y="2060848"/>
            <a:ext cx="4752528" cy="410445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18" name="Picture Placeholder 28">
            <a:extLst>
              <a:ext uri="{FF2B5EF4-FFF2-40B4-BE49-F238E27FC236}">
                <a16:creationId xmlns:a16="http://schemas.microsoft.com/office/drawing/2014/main" id="{7789062B-F58D-D84B-B634-839EB2020C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5540" y="5943523"/>
            <a:ext cx="824400" cy="86985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98" b="-98"/>
            </a:stretch>
          </a:blipFill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Bild durch Klicken auf Symbol hinzufügen</a:t>
            </a:r>
            <a:endParaRPr lang="x-none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BC51FCF-C906-E441-955D-B1986EDA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764704"/>
            <a:ext cx="9935856" cy="93610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445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4E616F2-B55E-DF42-AC7E-BDD9ADC389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2758305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think-cell Slide" r:id="rId24" imgW="7772400" imgH="10058400" progId="TCLayout.ActiveDocument.1">
                  <p:embed/>
                </p:oleObj>
              </mc:Choice>
              <mc:Fallback>
                <p:oleObj name="think-cell Slide" r:id="rId2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C120549D-4B63-7E45-A5E6-2BCB24971E83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>
              <a:spcAft>
                <a:spcPts val="600"/>
              </a:spcAft>
              <a:buClrTx/>
              <a:buFontTx/>
              <a:buNone/>
            </a:pPr>
            <a:endParaRPr lang="en-GB" sz="3600" b="0" i="0" baseline="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79595-6034-154C-A939-4562DC1A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764704"/>
            <a:ext cx="11232000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81F0-DE74-2F4B-81A6-3DF2139BC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76" y="2060848"/>
            <a:ext cx="11233248" cy="4104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75BA-D039-6C41-99D0-D2384F609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60296" y="6453336"/>
            <a:ext cx="1656184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4F00FF94-4D32-304B-84F4-D3F376801E0E}" type="datetime1">
              <a:rPr lang="en-CH" smtClean="0"/>
              <a:t>01/11/2021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38F2-8897-274E-A764-3B899586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9376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Firmenpräsentation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777E2-FF3E-8E46-A8D9-2A6F6DF1A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453336"/>
            <a:ext cx="43204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D6F384F3-7370-614A-A31B-1FFDAFE59CBA}" type="slidenum">
              <a:rPr lang="x-none"/>
              <a:pPr/>
              <a:t>‹#›</a:t>
            </a:fld>
            <a:endParaRPr lang="x-none"/>
          </a:p>
        </p:txBody>
      </p:sp>
      <p:sp>
        <p:nvSpPr>
          <p:cNvPr id="16" name="Rechteck 1">
            <a:extLst>
              <a:ext uri="{FF2B5EF4-FFF2-40B4-BE49-F238E27FC236}">
                <a16:creationId xmlns:a16="http://schemas.microsoft.com/office/drawing/2014/main" id="{7BCAC7CC-FC4D-D243-83C0-1F32B00CB84A}"/>
              </a:ext>
            </a:extLst>
          </p:cNvPr>
          <p:cNvSpPr/>
          <p:nvPr userDrawn="1"/>
        </p:nvSpPr>
        <p:spPr>
          <a:xfrm>
            <a:off x="12504864" y="404728"/>
            <a:ext cx="936000" cy="57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D4A86B32-C870-F94A-9772-9A4A9394865A}"/>
              </a:ext>
            </a:extLst>
          </p:cNvPr>
          <p:cNvSpPr/>
          <p:nvPr userDrawn="1"/>
        </p:nvSpPr>
        <p:spPr>
          <a:xfrm>
            <a:off x="12504864" y="1052800"/>
            <a:ext cx="936000" cy="576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36702ED2-5F1A-6B47-BADF-CC1D56FBAE69}"/>
              </a:ext>
            </a:extLst>
          </p:cNvPr>
          <p:cNvSpPr txBox="1"/>
          <p:nvPr userDrawn="1"/>
        </p:nvSpPr>
        <p:spPr>
          <a:xfrm>
            <a:off x="12504864" y="44664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Logofarben</a:t>
            </a:r>
          </a:p>
        </p:txBody>
      </p:sp>
      <p:sp>
        <p:nvSpPr>
          <p:cNvPr id="19" name="Textfeld 8">
            <a:extLst>
              <a:ext uri="{FF2B5EF4-FFF2-40B4-BE49-F238E27FC236}">
                <a16:creationId xmlns:a16="http://schemas.microsoft.com/office/drawing/2014/main" id="{2EF0F837-4557-BD48-9963-87F918F6CADB}"/>
              </a:ext>
            </a:extLst>
          </p:cNvPr>
          <p:cNvSpPr txBox="1"/>
          <p:nvPr userDrawn="1"/>
        </p:nvSpPr>
        <p:spPr>
          <a:xfrm>
            <a:off x="12504864" y="3933096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Zusatzfarben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2E06DFE7-13EE-894E-A153-775A0C39B226}"/>
              </a:ext>
            </a:extLst>
          </p:cNvPr>
          <p:cNvSpPr/>
          <p:nvPr userDrawn="1"/>
        </p:nvSpPr>
        <p:spPr>
          <a:xfrm>
            <a:off x="12504864" y="2334363"/>
            <a:ext cx="936000" cy="57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1" name="Rechteck 10">
            <a:extLst>
              <a:ext uri="{FF2B5EF4-FFF2-40B4-BE49-F238E27FC236}">
                <a16:creationId xmlns:a16="http://schemas.microsoft.com/office/drawing/2014/main" id="{2ECD196D-7A92-4F4E-BC8B-68FD96D5B390}"/>
              </a:ext>
            </a:extLst>
          </p:cNvPr>
          <p:cNvSpPr/>
          <p:nvPr userDrawn="1"/>
        </p:nvSpPr>
        <p:spPr>
          <a:xfrm>
            <a:off x="12504864" y="4293096"/>
            <a:ext cx="936000" cy="576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2" name="Rechteck 11">
            <a:extLst>
              <a:ext uri="{FF2B5EF4-FFF2-40B4-BE49-F238E27FC236}">
                <a16:creationId xmlns:a16="http://schemas.microsoft.com/office/drawing/2014/main" id="{B6655BF8-F33C-5A43-931C-73B98FDB07A0}"/>
              </a:ext>
            </a:extLst>
          </p:cNvPr>
          <p:cNvSpPr/>
          <p:nvPr userDrawn="1"/>
        </p:nvSpPr>
        <p:spPr>
          <a:xfrm>
            <a:off x="12504984" y="4941232"/>
            <a:ext cx="936000" cy="57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3" name="Rechteck 12">
            <a:extLst>
              <a:ext uri="{FF2B5EF4-FFF2-40B4-BE49-F238E27FC236}">
                <a16:creationId xmlns:a16="http://schemas.microsoft.com/office/drawing/2014/main" id="{146BAFC4-4F1E-034C-9C8C-B5B3BC010C90}"/>
              </a:ext>
            </a:extLst>
          </p:cNvPr>
          <p:cNvSpPr/>
          <p:nvPr userDrawn="1"/>
        </p:nvSpPr>
        <p:spPr>
          <a:xfrm>
            <a:off x="12504864" y="5589304"/>
            <a:ext cx="936000" cy="576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4" name="Rechteck 13">
            <a:extLst>
              <a:ext uri="{FF2B5EF4-FFF2-40B4-BE49-F238E27FC236}">
                <a16:creationId xmlns:a16="http://schemas.microsoft.com/office/drawing/2014/main" id="{7AD01FDD-24AB-2941-B828-49356C8FFCDE}"/>
              </a:ext>
            </a:extLst>
          </p:cNvPr>
          <p:cNvSpPr/>
          <p:nvPr userDrawn="1"/>
        </p:nvSpPr>
        <p:spPr>
          <a:xfrm>
            <a:off x="12504864" y="6237376"/>
            <a:ext cx="936000" cy="576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  <p:sp>
        <p:nvSpPr>
          <p:cNvPr id="25" name="Textfeld 14">
            <a:extLst>
              <a:ext uri="{FF2B5EF4-FFF2-40B4-BE49-F238E27FC236}">
                <a16:creationId xmlns:a16="http://schemas.microsoft.com/office/drawing/2014/main" id="{420B057F-2255-914E-A7C8-F592B8298382}"/>
              </a:ext>
            </a:extLst>
          </p:cNvPr>
          <p:cNvSpPr txBox="1"/>
          <p:nvPr userDrawn="1"/>
        </p:nvSpPr>
        <p:spPr>
          <a:xfrm>
            <a:off x="12504864" y="1988880"/>
            <a:ext cx="1368000" cy="360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de-DE" sz="1600" b="0" i="0" u="none" strike="noStrike" cap="none" dirty="0">
                <a:solidFill>
                  <a:schemeClr val="tx1"/>
                </a:solidFill>
                <a:effectLst/>
                <a:latin typeface="+mn-lt"/>
                <a:ea typeface="Arial"/>
                <a:cs typeface="Arial"/>
                <a:sym typeface="Arial"/>
              </a:rPr>
              <a:t>Schriftfarben</a:t>
            </a:r>
          </a:p>
        </p:txBody>
      </p:sp>
      <p:sp>
        <p:nvSpPr>
          <p:cNvPr id="26" name="Rechteck 16">
            <a:extLst>
              <a:ext uri="{FF2B5EF4-FFF2-40B4-BE49-F238E27FC236}">
                <a16:creationId xmlns:a16="http://schemas.microsoft.com/office/drawing/2014/main" id="{DB121EDC-23C2-AD48-B979-9DA7C17EE348}"/>
              </a:ext>
            </a:extLst>
          </p:cNvPr>
          <p:cNvSpPr/>
          <p:nvPr userDrawn="1"/>
        </p:nvSpPr>
        <p:spPr>
          <a:xfrm>
            <a:off x="12504864" y="2997016"/>
            <a:ext cx="93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Autofit/>
          </a:bodyPr>
          <a:lstStyle/>
          <a:p>
            <a:pPr algn="l"/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413303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46" r:id="rId2"/>
    <p:sldLayoutId id="2147483848" r:id="rId3"/>
    <p:sldLayoutId id="2147483844" r:id="rId4"/>
    <p:sldLayoutId id="2147483833" r:id="rId5"/>
    <p:sldLayoutId id="2147483842" r:id="rId6"/>
    <p:sldLayoutId id="2147483829" r:id="rId7"/>
    <p:sldLayoutId id="2147483831" r:id="rId8"/>
    <p:sldLayoutId id="2147483832" r:id="rId9"/>
    <p:sldLayoutId id="2147483834" r:id="rId10"/>
    <p:sldLayoutId id="2147483835" r:id="rId11"/>
    <p:sldLayoutId id="2147483837" r:id="rId12"/>
    <p:sldLayoutId id="2147483838" r:id="rId13"/>
    <p:sldLayoutId id="2147483839" r:id="rId14"/>
    <p:sldLayoutId id="2147483823" r:id="rId15"/>
    <p:sldLayoutId id="2147483824" r:id="rId16"/>
    <p:sldLayoutId id="2147483843" r:id="rId17"/>
    <p:sldLayoutId id="2147483850" r:id="rId18"/>
    <p:sldLayoutId id="214748385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60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91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21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lideshare.net/akshaymuroor/deep-learning-24650492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0.11929.pdf" TargetMode="External"/><Relationship Id="rId2" Type="http://schemas.openxmlformats.org/officeDocument/2006/relationships/hyperlink" Target="https://huggingface.co/models?pipeline_tag=image-classification&amp;sort=downloads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.xml"/><Relationship Id="rId7" Type="http://schemas.openxmlformats.org/officeDocument/2006/relationships/image" Target="../media/image16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?product=ai-machine-learning" TargetMode="External"/><Relationship Id="rId13" Type="http://schemas.openxmlformats.org/officeDocument/2006/relationships/image" Target="../media/image6.png"/><Relationship Id="rId3" Type="http://schemas.openxmlformats.org/officeDocument/2006/relationships/tags" Target="../tags/tag12.xml"/><Relationship Id="rId7" Type="http://schemas.openxmlformats.org/officeDocument/2006/relationships/image" Target="../media/image16.emf"/><Relationship Id="rId12" Type="http://schemas.openxmlformats.org/officeDocument/2006/relationships/hyperlink" Target="https://docs.microsoft.com/en-us/learn/certifications/azure-data-scientist/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11" Type="http://schemas.openxmlformats.org/officeDocument/2006/relationships/hyperlink" Target="https://docs.microsoft.com/en-us/learn/certifications/azure-ai-engineer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microsoft.com/en-us/trainingdays" TargetMode="External"/><Relationship Id="rId4" Type="http://schemas.openxmlformats.org/officeDocument/2006/relationships/slideLayout" Target="../slideLayouts/slideLayout7.xml"/><Relationship Id="rId9" Type="http://schemas.openxmlformats.org/officeDocument/2006/relationships/hyperlink" Target="https://docs.microsoft.com/en-us/learn/certifications/azure-ai-fundamentals/" TargetMode="External"/><Relationship Id="rId1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hyperlink" Target="https://github.com/ipt-ievent21-azure-ml/ievent2021-azure-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image" Target="../media/image16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2F4A9C5-1F61-5044-A690-DC7E1B930F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A5963BE4-66EE-F645-B143-45959552B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Hitchhiker’s Guide to Azure Machine Learning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35C81342-C73D-D649-9446-03CB94EC7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Daniel </a:t>
            </a:r>
            <a:r>
              <a:rPr lang="de-DE" dirty="0" err="1"/>
              <a:t>Yu</a:t>
            </a:r>
            <a:r>
              <a:rPr lang="de-DE" dirty="0"/>
              <a:t>, Florian Müller, Thomas Weibel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0CCE9DD-179D-1946-A311-533B4E3CBE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x-none" dirty="0"/>
              <a:t>03.11.2021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79C1A6-3C79-D345-8BBC-3B06A21E2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7E48E6-2F79-1A41-8B2E-8420B08AE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3" name="Date Placeholder 3">
            <a:extLst>
              <a:ext uri="{FF2B5EF4-FFF2-40B4-BE49-F238E27FC236}">
                <a16:creationId xmlns:a16="http://schemas.microsoft.com/office/drawing/2014/main" id="{CCC3CA3E-5E3D-4075-A1DB-E1DE6E14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D8FA20EC-319C-4E36-AEF8-B60DEFDA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B6FD27E3-0ECB-436B-9E69-42DDA692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5B3CF0-033E-024C-AFB1-B2C41BF475B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937C2-4A58-714C-BD97-18E72E7ACB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06DC9712-4F0E-4411-91BB-E3A19AD7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AI?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54437AD-3BC5-8940-A9B2-FF1840AADA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53188"/>
            <a:ext cx="431800" cy="288925"/>
          </a:xfrm>
        </p:spPr>
        <p:txBody>
          <a:bodyPr/>
          <a:lstStyle/>
          <a:p>
            <a:fld id="{F917A1B8-50AA-FB47-899D-D5743BAA1336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122" name="Picture 2" descr="Science of vision: How do our eyes enable us to see? – How It Works">
            <a:extLst>
              <a:ext uri="{FF2B5EF4-FFF2-40B4-BE49-F238E27FC236}">
                <a16:creationId xmlns:a16="http://schemas.microsoft.com/office/drawing/2014/main" id="{83402BE1-0A61-EA45-B319-C015AD929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64"/>
          <a:stretch/>
        </p:blipFill>
        <p:spPr bwMode="auto">
          <a:xfrm>
            <a:off x="1838325" y="1338137"/>
            <a:ext cx="8515350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D423B460-AAD3-7E47-BE5D-7A7039C1E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0" name="Grafik 14">
            <a:extLst>
              <a:ext uri="{FF2B5EF4-FFF2-40B4-BE49-F238E27FC236}">
                <a16:creationId xmlns:a16="http://schemas.microsoft.com/office/drawing/2014/main" id="{E2694F7B-7752-1F4A-A2B3-EC3F4EFD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7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6247-202E-2C47-81E2-BF7FD63BC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6F9CE-EFD8-3945-9E59-4AC6A321A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277B-10E9-DE42-B4C8-EE3D96EB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7ACAC-07BB-6A49-9139-DAACB85F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2608F01-30B1-264D-B326-200B447C705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DAF989-7854-C549-A7E0-74856FB767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C9333-FFE1-794D-9604-39197473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AI?</a:t>
            </a:r>
            <a:endParaRPr lang="en-CH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900C92F-92F7-D147-975F-0AEF01E135C4}"/>
              </a:ext>
            </a:extLst>
          </p:cNvPr>
          <p:cNvSpPr/>
          <p:nvPr/>
        </p:nvSpPr>
        <p:spPr>
          <a:xfrm>
            <a:off x="4925695" y="2132856"/>
            <a:ext cx="2340610" cy="3102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CD36533-9F70-6E4C-B820-5282E2ACA498}"/>
              </a:ext>
            </a:extLst>
          </p:cNvPr>
          <p:cNvSpPr/>
          <p:nvPr/>
        </p:nvSpPr>
        <p:spPr>
          <a:xfrm>
            <a:off x="1759353" y="2134458"/>
            <a:ext cx="2325211" cy="3095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415674F-0A82-B243-AD38-FD96CCCEA8B4}"/>
              </a:ext>
            </a:extLst>
          </p:cNvPr>
          <p:cNvSpPr/>
          <p:nvPr/>
        </p:nvSpPr>
        <p:spPr>
          <a:xfrm>
            <a:off x="7966856" y="2132856"/>
            <a:ext cx="2332910" cy="3102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838294E9-FEF1-014F-BB30-B5150D904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3" name="Grafik 14">
            <a:extLst>
              <a:ext uri="{FF2B5EF4-FFF2-40B4-BE49-F238E27FC236}">
                <a16:creationId xmlns:a16="http://schemas.microsoft.com/office/drawing/2014/main" id="{F7261836-99F4-0F46-9338-485DF185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4082625" y="3323012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4082625" y="4137150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4082625" y="2508875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4082625" y="495128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5486781" y="288691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5486781" y="3701054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5486781" y="4515191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6890937" y="288691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6890937" y="3701054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6890937" y="4515191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8298795" y="3697007"/>
            <a:ext cx="648072" cy="648072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rgbClr val="002D4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33"/>
          <p:cNvCxnSpPr>
            <a:stCxn id="295" idx="6"/>
            <a:endCxn id="297" idx="2"/>
          </p:cNvCxnSpPr>
          <p:nvPr/>
        </p:nvCxnSpPr>
        <p:spPr>
          <a:xfrm>
            <a:off x="4730697" y="2832911"/>
            <a:ext cx="756000" cy="37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" name="Google Shape;305;p33"/>
          <p:cNvCxnSpPr>
            <a:endCxn id="298" idx="2"/>
          </p:cNvCxnSpPr>
          <p:nvPr/>
        </p:nvCxnSpPr>
        <p:spPr>
          <a:xfrm>
            <a:off x="4730781" y="2832816"/>
            <a:ext cx="756000" cy="11922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" name="Google Shape;306;p33"/>
          <p:cNvCxnSpPr>
            <a:stCxn id="295" idx="6"/>
            <a:endCxn id="299" idx="2"/>
          </p:cNvCxnSpPr>
          <p:nvPr/>
        </p:nvCxnSpPr>
        <p:spPr>
          <a:xfrm>
            <a:off x="4730697" y="2832912"/>
            <a:ext cx="756000" cy="2006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" name="Google Shape;307;p33"/>
          <p:cNvCxnSpPr>
            <a:stCxn id="293" idx="6"/>
            <a:endCxn id="297" idx="2"/>
          </p:cNvCxnSpPr>
          <p:nvPr/>
        </p:nvCxnSpPr>
        <p:spPr>
          <a:xfrm rot="10800000" flipH="1">
            <a:off x="4730697" y="3210998"/>
            <a:ext cx="756000" cy="436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33"/>
          <p:cNvCxnSpPr>
            <a:stCxn id="293" idx="6"/>
            <a:endCxn id="298" idx="2"/>
          </p:cNvCxnSpPr>
          <p:nvPr/>
        </p:nvCxnSpPr>
        <p:spPr>
          <a:xfrm>
            <a:off x="4730697" y="3647048"/>
            <a:ext cx="756000" cy="37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9" name="Google Shape;309;p33"/>
          <p:cNvCxnSpPr>
            <a:stCxn id="293" idx="6"/>
            <a:endCxn id="299" idx="2"/>
          </p:cNvCxnSpPr>
          <p:nvPr/>
        </p:nvCxnSpPr>
        <p:spPr>
          <a:xfrm>
            <a:off x="4730697" y="3647049"/>
            <a:ext cx="756000" cy="11922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0" name="Google Shape;310;p33"/>
          <p:cNvCxnSpPr>
            <a:endCxn id="297" idx="2"/>
          </p:cNvCxnSpPr>
          <p:nvPr/>
        </p:nvCxnSpPr>
        <p:spPr>
          <a:xfrm rot="10800000" flipH="1">
            <a:off x="4726957" y="3210953"/>
            <a:ext cx="759825" cy="1221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1" name="Google Shape;311;p33"/>
          <p:cNvCxnSpPr>
            <a:stCxn id="294" idx="6"/>
          </p:cNvCxnSpPr>
          <p:nvPr/>
        </p:nvCxnSpPr>
        <p:spPr>
          <a:xfrm rot="10800000" flipH="1">
            <a:off x="4730697" y="4021086"/>
            <a:ext cx="756000" cy="440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2" name="Google Shape;312;p33"/>
          <p:cNvCxnSpPr>
            <a:stCxn id="294" idx="6"/>
            <a:endCxn id="299" idx="2"/>
          </p:cNvCxnSpPr>
          <p:nvPr/>
        </p:nvCxnSpPr>
        <p:spPr>
          <a:xfrm>
            <a:off x="4730697" y="4461186"/>
            <a:ext cx="756000" cy="37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" name="Google Shape;313;p33"/>
          <p:cNvCxnSpPr>
            <a:stCxn id="296" idx="6"/>
            <a:endCxn id="297" idx="2"/>
          </p:cNvCxnSpPr>
          <p:nvPr/>
        </p:nvCxnSpPr>
        <p:spPr>
          <a:xfrm rot="10800000" flipH="1">
            <a:off x="4730697" y="3210949"/>
            <a:ext cx="756000" cy="206437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" name="Google Shape;314;p33"/>
          <p:cNvCxnSpPr>
            <a:stCxn id="296" idx="6"/>
            <a:endCxn id="298" idx="2"/>
          </p:cNvCxnSpPr>
          <p:nvPr/>
        </p:nvCxnSpPr>
        <p:spPr>
          <a:xfrm rot="10800000" flipH="1">
            <a:off x="4730697" y="4024999"/>
            <a:ext cx="756000" cy="1250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33"/>
          <p:cNvCxnSpPr>
            <a:stCxn id="296" idx="6"/>
            <a:endCxn id="299" idx="2"/>
          </p:cNvCxnSpPr>
          <p:nvPr/>
        </p:nvCxnSpPr>
        <p:spPr>
          <a:xfrm rot="10800000" flipH="1">
            <a:off x="4730697" y="4839273"/>
            <a:ext cx="756000" cy="436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33"/>
          <p:cNvCxnSpPr>
            <a:stCxn id="297" idx="6"/>
            <a:endCxn id="300" idx="2"/>
          </p:cNvCxnSpPr>
          <p:nvPr/>
        </p:nvCxnSpPr>
        <p:spPr>
          <a:xfrm>
            <a:off x="6134853" y="3210953"/>
            <a:ext cx="75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p33"/>
          <p:cNvCxnSpPr>
            <a:stCxn id="297" idx="6"/>
            <a:endCxn id="301" idx="2"/>
          </p:cNvCxnSpPr>
          <p:nvPr/>
        </p:nvCxnSpPr>
        <p:spPr>
          <a:xfrm>
            <a:off x="6134853" y="3210953"/>
            <a:ext cx="756000" cy="81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33"/>
          <p:cNvCxnSpPr>
            <a:stCxn id="297" idx="6"/>
            <a:endCxn id="302" idx="2"/>
          </p:cNvCxnSpPr>
          <p:nvPr/>
        </p:nvCxnSpPr>
        <p:spPr>
          <a:xfrm>
            <a:off x="6134853" y="3210954"/>
            <a:ext cx="756000" cy="1628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" name="Google Shape;319;p33"/>
          <p:cNvCxnSpPr>
            <a:stCxn id="298" idx="6"/>
            <a:endCxn id="300" idx="2"/>
          </p:cNvCxnSpPr>
          <p:nvPr/>
        </p:nvCxnSpPr>
        <p:spPr>
          <a:xfrm rot="10800000" flipH="1">
            <a:off x="6134853" y="3211040"/>
            <a:ext cx="756000" cy="81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" name="Google Shape;320;p33"/>
          <p:cNvCxnSpPr>
            <a:stCxn id="298" idx="6"/>
            <a:endCxn id="301" idx="2"/>
          </p:cNvCxnSpPr>
          <p:nvPr/>
        </p:nvCxnSpPr>
        <p:spPr>
          <a:xfrm>
            <a:off x="6134853" y="4025090"/>
            <a:ext cx="75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" name="Google Shape;321;p33"/>
          <p:cNvCxnSpPr>
            <a:stCxn id="298" idx="6"/>
          </p:cNvCxnSpPr>
          <p:nvPr/>
        </p:nvCxnSpPr>
        <p:spPr>
          <a:xfrm>
            <a:off x="6134853" y="4025090"/>
            <a:ext cx="756000" cy="81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" name="Google Shape;322;p33"/>
          <p:cNvCxnSpPr>
            <a:stCxn id="299" idx="6"/>
            <a:endCxn id="300" idx="2"/>
          </p:cNvCxnSpPr>
          <p:nvPr/>
        </p:nvCxnSpPr>
        <p:spPr>
          <a:xfrm rot="10800000" flipH="1">
            <a:off x="6134853" y="3210903"/>
            <a:ext cx="756000" cy="16283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" name="Google Shape;323;p33"/>
          <p:cNvCxnSpPr/>
          <p:nvPr/>
        </p:nvCxnSpPr>
        <p:spPr>
          <a:xfrm rot="10800000" flipH="1">
            <a:off x="6134853" y="4021044"/>
            <a:ext cx="756084" cy="81818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>
            <a:stCxn id="299" idx="6"/>
            <a:endCxn id="302" idx="2"/>
          </p:cNvCxnSpPr>
          <p:nvPr/>
        </p:nvCxnSpPr>
        <p:spPr>
          <a:xfrm>
            <a:off x="6134853" y="4839227"/>
            <a:ext cx="75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" name="Google Shape;325;p33"/>
          <p:cNvCxnSpPr>
            <a:stCxn id="300" idx="6"/>
            <a:endCxn id="303" idx="2"/>
          </p:cNvCxnSpPr>
          <p:nvPr/>
        </p:nvCxnSpPr>
        <p:spPr>
          <a:xfrm>
            <a:off x="7539010" y="3210953"/>
            <a:ext cx="759825" cy="810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" name="Google Shape;326;p33"/>
          <p:cNvCxnSpPr>
            <a:stCxn id="301" idx="6"/>
          </p:cNvCxnSpPr>
          <p:nvPr/>
        </p:nvCxnSpPr>
        <p:spPr>
          <a:xfrm rot="10800000" flipH="1">
            <a:off x="7539010" y="4021040"/>
            <a:ext cx="759825" cy="40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" name="Google Shape;327;p33"/>
          <p:cNvCxnSpPr>
            <a:stCxn id="302" idx="6"/>
            <a:endCxn id="303" idx="2"/>
          </p:cNvCxnSpPr>
          <p:nvPr/>
        </p:nvCxnSpPr>
        <p:spPr>
          <a:xfrm rot="10800000" flipH="1">
            <a:off x="7539010" y="4021127"/>
            <a:ext cx="759825" cy="818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720" y="3429001"/>
            <a:ext cx="1572766" cy="11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3754887" y="2072780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Bildinformation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209347" y="2508876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Striche, Züge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6876088" y="2503368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9098303" y="3880289"/>
            <a:ext cx="1303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Katze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3618FF-5F86-C841-B62E-4E5BA601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B499B2-38C7-7043-A7CD-933C75E8C8F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2B08C-AF1F-1849-8C71-FB652A22BD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– </a:t>
            </a:r>
            <a:r>
              <a:rPr lang="en-US" dirty="0" err="1"/>
              <a:t>Abstraktion</a:t>
            </a:r>
            <a:endParaRPr dirty="0"/>
          </a:p>
        </p:txBody>
      </p:sp>
      <p:pic>
        <p:nvPicPr>
          <p:cNvPr id="46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245489D1-52CB-C747-AB94-99CB6C3F0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47" name="Grafik 14">
            <a:extLst>
              <a:ext uri="{FF2B5EF4-FFF2-40B4-BE49-F238E27FC236}">
                <a16:creationId xmlns:a16="http://schemas.microsoft.com/office/drawing/2014/main" id="{3ADDD1FE-AAE7-FE44-94D1-6B5752438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407CF861-3A16-40EC-AC5B-522DB501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F917A1B8-50AA-FB47-899D-D5743BAA1336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74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0F2A2-0A7A-8149-A624-73A5CA85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529C1-FFE4-0F4F-8105-8AD1258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87FA-72EA-0745-80BA-D3C96816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https://www.slideshare.net/akshaymuroor/deep-learning-24650492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695CD-12C5-7640-B284-1F522FAA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635BD0-C81E-5F41-B03C-E1D63300A0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12C24B-B1E2-984E-9F8A-BD06CF031C2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80359-6061-E54C-AC5C-4F0E6AE4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Neuronales Netzwerk - Abstraktion</a:t>
            </a:r>
          </a:p>
        </p:txBody>
      </p:sp>
      <p:pic>
        <p:nvPicPr>
          <p:cNvPr id="11268" name="Picture 4" descr="Why convolutional neural networks belong to deep learning? - Cross Validated">
            <a:extLst>
              <a:ext uri="{FF2B5EF4-FFF2-40B4-BE49-F238E27FC236}">
                <a16:creationId xmlns:a16="http://schemas.microsoft.com/office/drawing/2014/main" id="{A6ED26FA-3E59-8B47-A74E-828F872C4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98" y="1407076"/>
            <a:ext cx="91059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7E695CD2-2338-BC45-8CED-6E1071EC9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88F89BC3-9E73-2E41-A210-3428E749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1E80B16-CA71-0B4F-90E8-36D79E041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7E8B-A19E-744E-A024-CFC5D16C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399CE-39AB-DA41-892C-1350EAF9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https://livebook.manning.com/book/probabilistic-deep-learning-with-python/chapter-2/v-5/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A23C-C418-9544-9DEC-E053FA8A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0FCE539-738F-0C4A-90C7-AEAD76C5400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EC23E6E-B5BA-E849-9B79-86C8DB25AF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4233F-7E2E-4E46-B0D7-5C7B1BEA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Fully Connected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152AD-FAC2-0544-BCD3-1BCD620C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76" y="1484784"/>
            <a:ext cx="8839200" cy="4724400"/>
          </a:xfrm>
          <a:prstGeom prst="rect">
            <a:avLst/>
          </a:prstGeom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BEB21C70-3429-394F-ACBC-CD84A2F94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B21C066E-7945-8148-825F-14E4800D4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7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B67BA9-D37E-424F-A4CE-1FA31E7B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1" name="Date Placeholder 3">
            <a:extLst>
              <a:ext uri="{FF2B5EF4-FFF2-40B4-BE49-F238E27FC236}">
                <a16:creationId xmlns:a16="http://schemas.microsoft.com/office/drawing/2014/main" id="{20F56F57-AD94-4390-BED5-C0BA4941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E3A20BD-2880-1042-AB31-327BD92F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Courtesy to 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C395C-3DDB-5444-9B30-121833AA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F917A1B8-50AA-FB47-899D-D5743BAA133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D47C6F-A956-8D40-BD62-2B6A3DCB7FE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DA75C5-209E-BA4D-AA57-6FE49C743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9F80F-9BD6-CE4D-9481-326203B0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H" dirty="0"/>
              <a:t>Lokalität ist wichtig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577271-3004-9042-9A99-39CBA88E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9576" y="1733848"/>
            <a:ext cx="7906372" cy="504031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ED303A7C-4929-2748-BD8A-876418911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5043A56A-31CF-334C-9CDF-2D321B71F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6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60C90-7039-C24C-AF27-F1110AA75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04253-60F2-A343-996D-C7D3564D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623479-760F-DF49-B9F1-26EF1C5B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Courtesy to 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2F2A8-BD54-8840-8911-1436056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E16060-CD76-0D47-B2BD-3D13CF4FA2B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CE8E16-09E7-5142-879E-67D68667EC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CC6C6-E797-8046-8C87-A843D519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Lokalität ist wichtig - Convolution (Faltung)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1F3922-E10F-9144-94D6-73B1A748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52" y="2127006"/>
            <a:ext cx="8791897" cy="26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8B1311E3-5D7F-F544-AB42-2BD8A7A5D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78AB1927-A86C-204B-B429-0D888D741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1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D9601-AEDE-A041-9123-8F94565FA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F14E-592D-B94E-8878-E15904A6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0ACAB19-8588-CC4B-9FCA-2B5BF131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Courtesy to 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1768-3EF1-B944-B010-0E66118D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8DAC37-A066-D14A-B6F0-051C47DCAD8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EA0BF-CFC3-2A4B-8F6E-AF357FBF49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C9EC8-5878-FD4A-9D6D-A65A052E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Mit Variation umgehen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8F6EBBA-62C6-E14B-85AC-525AFA86CCF8}"/>
              </a:ext>
            </a:extLst>
          </p:cNvPr>
          <p:cNvSpPr/>
          <p:nvPr/>
        </p:nvSpPr>
        <p:spPr>
          <a:xfrm>
            <a:off x="1842435" y="1670304"/>
            <a:ext cx="8144255" cy="351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65AEDB05-F596-A84D-B634-A6C306A47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03811107-FDCA-7D4D-8F85-71214C727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4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D8E4-57E1-024E-9074-1C55C47E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F14E-592D-B94E-8878-E15904A6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FE7C54A9-673A-9742-A57A-A65E5E2C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Courtesy to 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1768-3EF1-B944-B010-0E66118D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2E57A2-FADA-444E-A742-DEE147EF204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99A8B1-B3DC-3547-9818-FA8659C19A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C9EC8-5878-FD4A-9D6D-A65A052E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Mit Variation umgehen</a:t>
            </a: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4990A730-9F7B-2D43-8244-A6BC3779BB2E}"/>
              </a:ext>
            </a:extLst>
          </p:cNvPr>
          <p:cNvGrpSpPr/>
          <p:nvPr/>
        </p:nvGrpSpPr>
        <p:grpSpPr>
          <a:xfrm>
            <a:off x="1919536" y="1844824"/>
            <a:ext cx="8038090" cy="4024225"/>
            <a:chOff x="1402080" y="1371297"/>
            <a:chExt cx="9360535" cy="4686300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4936DD94-C7D1-E74B-A2DF-B11EF357FAFC}"/>
                </a:ext>
              </a:extLst>
            </p:cNvPr>
            <p:cNvSpPr/>
            <p:nvPr/>
          </p:nvSpPr>
          <p:spPr>
            <a:xfrm>
              <a:off x="1402080" y="2081783"/>
              <a:ext cx="9360408" cy="3160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7B192CF-8F2B-3D49-96A6-F5A31033E1A3}"/>
                </a:ext>
              </a:extLst>
            </p:cNvPr>
            <p:cNvSpPr/>
            <p:nvPr/>
          </p:nvSpPr>
          <p:spPr>
            <a:xfrm>
              <a:off x="3598849" y="3163417"/>
              <a:ext cx="2084705" cy="458470"/>
            </a:xfrm>
            <a:custGeom>
              <a:avLst/>
              <a:gdLst/>
              <a:ahLst/>
              <a:cxnLst/>
              <a:rect l="l" t="t" r="r" b="b"/>
              <a:pathLst>
                <a:path w="2084704" h="458470">
                  <a:moveTo>
                    <a:pt x="0" y="0"/>
                  </a:moveTo>
                  <a:lnTo>
                    <a:pt x="2084471" y="458225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C84D2510-3583-7E41-84BF-6F5CB382D1E0}"/>
                </a:ext>
              </a:extLst>
            </p:cNvPr>
            <p:cNvSpPr/>
            <p:nvPr/>
          </p:nvSpPr>
          <p:spPr>
            <a:xfrm>
              <a:off x="3598849" y="3621644"/>
              <a:ext cx="2084705" cy="577850"/>
            </a:xfrm>
            <a:custGeom>
              <a:avLst/>
              <a:gdLst/>
              <a:ahLst/>
              <a:cxnLst/>
              <a:rect l="l" t="t" r="r" b="b"/>
              <a:pathLst>
                <a:path w="2084704" h="577850">
                  <a:moveTo>
                    <a:pt x="0" y="577610"/>
                  </a:moveTo>
                  <a:lnTo>
                    <a:pt x="2084471" y="0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CE834D0E-0F93-A142-A29C-DA375071662F}"/>
                </a:ext>
              </a:extLst>
            </p:cNvPr>
            <p:cNvSpPr/>
            <p:nvPr/>
          </p:nvSpPr>
          <p:spPr>
            <a:xfrm>
              <a:off x="6487622" y="3175876"/>
              <a:ext cx="2084705" cy="458470"/>
            </a:xfrm>
            <a:custGeom>
              <a:avLst/>
              <a:gdLst/>
              <a:ahLst/>
              <a:cxnLst/>
              <a:rect l="l" t="t" r="r" b="b"/>
              <a:pathLst>
                <a:path w="2084704" h="458470">
                  <a:moveTo>
                    <a:pt x="2084471" y="0"/>
                  </a:moveTo>
                  <a:lnTo>
                    <a:pt x="0" y="458225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0BE4F54D-FC82-8244-8BA3-B6E0C4DC938A}"/>
                </a:ext>
              </a:extLst>
            </p:cNvPr>
            <p:cNvSpPr/>
            <p:nvPr/>
          </p:nvSpPr>
          <p:spPr>
            <a:xfrm>
              <a:off x="6487622" y="3634103"/>
              <a:ext cx="2084705" cy="577850"/>
            </a:xfrm>
            <a:custGeom>
              <a:avLst/>
              <a:gdLst/>
              <a:ahLst/>
              <a:cxnLst/>
              <a:rect l="l" t="t" r="r" b="b"/>
              <a:pathLst>
                <a:path w="2084704" h="577850">
                  <a:moveTo>
                    <a:pt x="2084471" y="57761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7F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5A9A52FB-962E-CD43-8814-2EB02ECFFFA5}"/>
                </a:ext>
              </a:extLst>
            </p:cNvPr>
            <p:cNvSpPr/>
            <p:nvPr/>
          </p:nvSpPr>
          <p:spPr>
            <a:xfrm>
              <a:off x="2412238" y="4211713"/>
              <a:ext cx="3060065" cy="1730375"/>
            </a:xfrm>
            <a:custGeom>
              <a:avLst/>
              <a:gdLst/>
              <a:ahLst/>
              <a:cxnLst/>
              <a:rect l="l" t="t" r="r" b="b"/>
              <a:pathLst>
                <a:path w="3060065" h="1730375">
                  <a:moveTo>
                    <a:pt x="0" y="0"/>
                  </a:moveTo>
                  <a:lnTo>
                    <a:pt x="3059641" y="1729760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04126678-9FEF-6649-AD61-AEF725E840D7}"/>
                </a:ext>
              </a:extLst>
            </p:cNvPr>
            <p:cNvSpPr/>
            <p:nvPr/>
          </p:nvSpPr>
          <p:spPr>
            <a:xfrm>
              <a:off x="1810804" y="4924259"/>
              <a:ext cx="3670935" cy="1028700"/>
            </a:xfrm>
            <a:custGeom>
              <a:avLst/>
              <a:gdLst/>
              <a:ahLst/>
              <a:cxnLst/>
              <a:rect l="l" t="t" r="r" b="b"/>
              <a:pathLst>
                <a:path w="3670935" h="1028700">
                  <a:moveTo>
                    <a:pt x="0" y="0"/>
                  </a:moveTo>
                  <a:lnTo>
                    <a:pt x="3670402" y="1028150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9CE35A1C-733C-BE44-9A14-B3A00A80D9C3}"/>
                </a:ext>
              </a:extLst>
            </p:cNvPr>
            <p:cNvSpPr/>
            <p:nvPr/>
          </p:nvSpPr>
          <p:spPr>
            <a:xfrm>
              <a:off x="6632223" y="4211713"/>
              <a:ext cx="1601470" cy="1708150"/>
            </a:xfrm>
            <a:custGeom>
              <a:avLst/>
              <a:gdLst/>
              <a:ahLst/>
              <a:cxnLst/>
              <a:rect l="l" t="t" r="r" b="b"/>
              <a:pathLst>
                <a:path w="1601470" h="1708150">
                  <a:moveTo>
                    <a:pt x="1600970" y="0"/>
                  </a:moveTo>
                  <a:lnTo>
                    <a:pt x="0" y="1707680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163F5AC6-4E97-5F4F-980A-E948A79814CC}"/>
                </a:ext>
              </a:extLst>
            </p:cNvPr>
            <p:cNvSpPr/>
            <p:nvPr/>
          </p:nvSpPr>
          <p:spPr>
            <a:xfrm>
              <a:off x="6641540" y="4924259"/>
              <a:ext cx="2274570" cy="995680"/>
            </a:xfrm>
            <a:custGeom>
              <a:avLst/>
              <a:gdLst/>
              <a:ahLst/>
              <a:cxnLst/>
              <a:rect l="l" t="t" r="r" b="b"/>
              <a:pathLst>
                <a:path w="2274570" h="995679">
                  <a:moveTo>
                    <a:pt x="2273961" y="0"/>
                  </a:moveTo>
                  <a:lnTo>
                    <a:pt x="0" y="995123"/>
                  </a:lnTo>
                </a:path>
              </a:pathLst>
            </a:custGeom>
            <a:ln w="28575">
              <a:solidFill>
                <a:srgbClr val="975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C5AC6212-EB46-1B47-BDE0-9E9677F4696C}"/>
                </a:ext>
              </a:extLst>
            </p:cNvPr>
            <p:cNvSpPr/>
            <p:nvPr/>
          </p:nvSpPr>
          <p:spPr>
            <a:xfrm>
              <a:off x="6363736" y="1475625"/>
              <a:ext cx="1497965" cy="2071370"/>
            </a:xfrm>
            <a:custGeom>
              <a:avLst/>
              <a:gdLst/>
              <a:ahLst/>
              <a:cxnLst/>
              <a:rect l="l" t="t" r="r" b="b"/>
              <a:pathLst>
                <a:path w="1497965" h="2071370">
                  <a:moveTo>
                    <a:pt x="1497360" y="207109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9EE3F765-DE80-D841-B816-5A64162C0502}"/>
                </a:ext>
              </a:extLst>
            </p:cNvPr>
            <p:cNvSpPr/>
            <p:nvPr/>
          </p:nvSpPr>
          <p:spPr>
            <a:xfrm>
              <a:off x="6363726" y="1475626"/>
              <a:ext cx="2197100" cy="1336040"/>
            </a:xfrm>
            <a:custGeom>
              <a:avLst/>
              <a:gdLst/>
              <a:ahLst/>
              <a:cxnLst/>
              <a:rect l="l" t="t" r="r" b="b"/>
              <a:pathLst>
                <a:path w="2197100" h="1336039">
                  <a:moveTo>
                    <a:pt x="2196861" y="13359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C426532E-7778-9745-A235-AF235B6C7CA4}"/>
                </a:ext>
              </a:extLst>
            </p:cNvPr>
            <p:cNvSpPr/>
            <p:nvPr/>
          </p:nvSpPr>
          <p:spPr>
            <a:xfrm>
              <a:off x="2483675" y="1529826"/>
              <a:ext cx="3199765" cy="1638300"/>
            </a:xfrm>
            <a:custGeom>
              <a:avLst/>
              <a:gdLst/>
              <a:ahLst/>
              <a:cxnLst/>
              <a:rect l="l" t="t" r="r" b="b"/>
              <a:pathLst>
                <a:path w="3199765" h="1638300">
                  <a:moveTo>
                    <a:pt x="0" y="1638010"/>
                  </a:moveTo>
                  <a:lnTo>
                    <a:pt x="3199641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40BB9761-BC4E-D747-8C63-9BF06DA9904D}"/>
                </a:ext>
              </a:extLst>
            </p:cNvPr>
            <p:cNvSpPr/>
            <p:nvPr/>
          </p:nvSpPr>
          <p:spPr>
            <a:xfrm>
              <a:off x="1758315" y="1517360"/>
              <a:ext cx="3933825" cy="948690"/>
            </a:xfrm>
            <a:custGeom>
              <a:avLst/>
              <a:gdLst/>
              <a:ahLst/>
              <a:cxnLst/>
              <a:rect l="l" t="t" r="r" b="b"/>
              <a:pathLst>
                <a:path w="3933825" h="948689">
                  <a:moveTo>
                    <a:pt x="0" y="948331"/>
                  </a:moveTo>
                  <a:lnTo>
                    <a:pt x="3933262" y="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0602FFF0-E1A8-4344-8B3D-204048E9623D}"/>
                </a:ext>
              </a:extLst>
            </p:cNvPr>
            <p:cNvSpPr/>
            <p:nvPr/>
          </p:nvSpPr>
          <p:spPr>
            <a:xfrm>
              <a:off x="5836564" y="1377644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386803" y="131330"/>
                  </a:moveTo>
                  <a:lnTo>
                    <a:pt x="0" y="131330"/>
                  </a:lnTo>
                  <a:lnTo>
                    <a:pt x="0" y="218884"/>
                  </a:lnTo>
                  <a:lnTo>
                    <a:pt x="386803" y="218884"/>
                  </a:lnTo>
                  <a:lnTo>
                    <a:pt x="386803" y="131330"/>
                  </a:lnTo>
                  <a:close/>
                </a:path>
                <a:path w="387350" h="219075">
                  <a:moveTo>
                    <a:pt x="386803" y="0"/>
                  </a:moveTo>
                  <a:lnTo>
                    <a:pt x="0" y="0"/>
                  </a:lnTo>
                  <a:lnTo>
                    <a:pt x="0" y="87553"/>
                  </a:lnTo>
                  <a:lnTo>
                    <a:pt x="386803" y="87553"/>
                  </a:lnTo>
                  <a:lnTo>
                    <a:pt x="386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33893592-44A2-2D42-8393-87FD9E25E1FF}"/>
                </a:ext>
              </a:extLst>
            </p:cNvPr>
            <p:cNvSpPr/>
            <p:nvPr/>
          </p:nvSpPr>
          <p:spPr>
            <a:xfrm>
              <a:off x="5836570" y="1377647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0" y="0"/>
                  </a:moveTo>
                  <a:lnTo>
                    <a:pt x="386808" y="0"/>
                  </a:lnTo>
                  <a:lnTo>
                    <a:pt x="386808" y="87554"/>
                  </a:lnTo>
                  <a:lnTo>
                    <a:pt x="0" y="87554"/>
                  </a:lnTo>
                  <a:lnTo>
                    <a:pt x="0" y="0"/>
                  </a:lnTo>
                  <a:close/>
                </a:path>
                <a:path w="387350" h="219075">
                  <a:moveTo>
                    <a:pt x="0" y="131331"/>
                  </a:moveTo>
                  <a:lnTo>
                    <a:pt x="386808" y="131331"/>
                  </a:lnTo>
                  <a:lnTo>
                    <a:pt x="386808" y="218886"/>
                  </a:lnTo>
                  <a:lnTo>
                    <a:pt x="0" y="218886"/>
                  </a:lnTo>
                  <a:lnTo>
                    <a:pt x="0" y="1313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875AABC7-9D75-D74F-BA09-70FDE5ABFA60}"/>
                </a:ext>
              </a:extLst>
            </p:cNvPr>
            <p:cNvSpPr/>
            <p:nvPr/>
          </p:nvSpPr>
          <p:spPr>
            <a:xfrm>
              <a:off x="5834634" y="3524656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386816" y="131330"/>
                  </a:moveTo>
                  <a:lnTo>
                    <a:pt x="0" y="131330"/>
                  </a:lnTo>
                  <a:lnTo>
                    <a:pt x="0" y="218884"/>
                  </a:lnTo>
                  <a:lnTo>
                    <a:pt x="386816" y="218884"/>
                  </a:lnTo>
                  <a:lnTo>
                    <a:pt x="386816" y="131330"/>
                  </a:lnTo>
                  <a:close/>
                </a:path>
                <a:path w="387350" h="219075">
                  <a:moveTo>
                    <a:pt x="386816" y="0"/>
                  </a:moveTo>
                  <a:lnTo>
                    <a:pt x="0" y="0"/>
                  </a:lnTo>
                  <a:lnTo>
                    <a:pt x="0" y="87553"/>
                  </a:lnTo>
                  <a:lnTo>
                    <a:pt x="386816" y="87553"/>
                  </a:lnTo>
                  <a:lnTo>
                    <a:pt x="386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B4353BEB-C0C5-2A47-8DEE-CB105D7AACB3}"/>
                </a:ext>
              </a:extLst>
            </p:cNvPr>
            <p:cNvSpPr/>
            <p:nvPr/>
          </p:nvSpPr>
          <p:spPr>
            <a:xfrm>
              <a:off x="5834639" y="3524658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0" y="0"/>
                  </a:moveTo>
                  <a:lnTo>
                    <a:pt x="386808" y="0"/>
                  </a:lnTo>
                  <a:lnTo>
                    <a:pt x="386808" y="87554"/>
                  </a:lnTo>
                  <a:lnTo>
                    <a:pt x="0" y="87554"/>
                  </a:lnTo>
                  <a:lnTo>
                    <a:pt x="0" y="0"/>
                  </a:lnTo>
                  <a:close/>
                </a:path>
                <a:path w="387350" h="219075">
                  <a:moveTo>
                    <a:pt x="0" y="131331"/>
                  </a:moveTo>
                  <a:lnTo>
                    <a:pt x="386808" y="131331"/>
                  </a:lnTo>
                  <a:lnTo>
                    <a:pt x="386808" y="218886"/>
                  </a:lnTo>
                  <a:lnTo>
                    <a:pt x="0" y="218886"/>
                  </a:lnTo>
                  <a:lnTo>
                    <a:pt x="0" y="1313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5CB1280E-2FA7-4D48-A6CA-B75845631F2F}"/>
                </a:ext>
              </a:extLst>
            </p:cNvPr>
            <p:cNvSpPr/>
            <p:nvPr/>
          </p:nvSpPr>
          <p:spPr>
            <a:xfrm>
              <a:off x="5834634" y="5832030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386816" y="131330"/>
                  </a:moveTo>
                  <a:lnTo>
                    <a:pt x="0" y="131330"/>
                  </a:lnTo>
                  <a:lnTo>
                    <a:pt x="0" y="218884"/>
                  </a:lnTo>
                  <a:lnTo>
                    <a:pt x="386816" y="218884"/>
                  </a:lnTo>
                  <a:lnTo>
                    <a:pt x="386816" y="131330"/>
                  </a:lnTo>
                  <a:close/>
                </a:path>
                <a:path w="387350" h="219075">
                  <a:moveTo>
                    <a:pt x="386816" y="0"/>
                  </a:moveTo>
                  <a:lnTo>
                    <a:pt x="0" y="0"/>
                  </a:lnTo>
                  <a:lnTo>
                    <a:pt x="0" y="87553"/>
                  </a:lnTo>
                  <a:lnTo>
                    <a:pt x="386816" y="87553"/>
                  </a:lnTo>
                  <a:lnTo>
                    <a:pt x="386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31DC9D93-960A-594F-896A-A4CD19ED91DD}"/>
                </a:ext>
              </a:extLst>
            </p:cNvPr>
            <p:cNvSpPr/>
            <p:nvPr/>
          </p:nvSpPr>
          <p:spPr>
            <a:xfrm>
              <a:off x="5834639" y="5832020"/>
              <a:ext cx="387350" cy="219075"/>
            </a:xfrm>
            <a:custGeom>
              <a:avLst/>
              <a:gdLst/>
              <a:ahLst/>
              <a:cxnLst/>
              <a:rect l="l" t="t" r="r" b="b"/>
              <a:pathLst>
                <a:path w="387350" h="219075">
                  <a:moveTo>
                    <a:pt x="0" y="0"/>
                  </a:moveTo>
                  <a:lnTo>
                    <a:pt x="386808" y="0"/>
                  </a:lnTo>
                  <a:lnTo>
                    <a:pt x="386808" y="87554"/>
                  </a:lnTo>
                  <a:lnTo>
                    <a:pt x="0" y="87554"/>
                  </a:lnTo>
                  <a:lnTo>
                    <a:pt x="0" y="0"/>
                  </a:lnTo>
                  <a:close/>
                </a:path>
                <a:path w="387350" h="219075">
                  <a:moveTo>
                    <a:pt x="0" y="131331"/>
                  </a:moveTo>
                  <a:lnTo>
                    <a:pt x="386808" y="131331"/>
                  </a:lnTo>
                  <a:lnTo>
                    <a:pt x="386808" y="218886"/>
                  </a:lnTo>
                  <a:lnTo>
                    <a:pt x="0" y="218886"/>
                  </a:lnTo>
                  <a:lnTo>
                    <a:pt x="0" y="1313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8AF3F0EB-9A85-F742-82D8-0C64439D5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30" name="Grafik 14">
            <a:extLst>
              <a:ext uri="{FF2B5EF4-FFF2-40B4-BE49-F238E27FC236}">
                <a16:creationId xmlns:a16="http://schemas.microsoft.com/office/drawing/2014/main" id="{530F80FC-5867-4346-9B0E-E53764E0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7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4BD96-E486-464E-9F93-C6CA0542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1B03-7844-EE4C-8DBB-DEE3FE05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AAEBA9F-8084-7C45-A063-EB791B6F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Courtesy to 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D814-3CB3-BF4D-A3FB-9850E395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700D0E3-E159-E74B-9040-51F92A9FBE4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47B7C0-124C-ED4C-AEDA-718770FA09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FE3BC-7E7D-A546-BFAF-D496ED2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Filter 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30D061A-9904-C648-B5E4-0976B7212922}"/>
              </a:ext>
            </a:extLst>
          </p:cNvPr>
          <p:cNvSpPr/>
          <p:nvPr/>
        </p:nvSpPr>
        <p:spPr>
          <a:xfrm>
            <a:off x="2462784" y="1221685"/>
            <a:ext cx="7266432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B45E0C93-FC21-D143-B07E-62FC6C058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9C343DBC-FB10-2A4E-8089-67287C9A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9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3DB66065-107F-B74B-8E6D-493C1768F6F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4306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C39641-2452-974C-B9FA-74D005CC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 anchor="ctr"/>
          <a:lstStyle/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Einführung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Custom Vision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Web Portal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Custom Vision SDK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Azure </a:t>
            </a:r>
            <a:r>
              <a:rPr lang="de-CH" b="1" dirty="0" err="1">
                <a:solidFill>
                  <a:schemeClr val="accent6"/>
                </a:solidFill>
              </a:rPr>
              <a:t>Machine</a:t>
            </a:r>
            <a:r>
              <a:rPr lang="de-CH" b="1" dirty="0">
                <a:solidFill>
                  <a:schemeClr val="accent6"/>
                </a:solidFill>
              </a:rPr>
              <a:t> Learning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Auto ML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Designer</a:t>
            </a:r>
          </a:p>
          <a:p>
            <a:pPr marL="714375" lvl="2" indent="-357188"/>
            <a:r>
              <a:rPr lang="de-CH" b="1" dirty="0">
                <a:solidFill>
                  <a:schemeClr val="accent6"/>
                </a:solidFill>
              </a:rPr>
              <a:t>Code</a:t>
            </a:r>
          </a:p>
          <a:p>
            <a:pPr marL="344700" lvl="1" indent="-342900">
              <a:buFont typeface="+mj-lt"/>
              <a:buAutoNum type="arabicPeriod"/>
            </a:pPr>
            <a:r>
              <a:rPr lang="de-CH" b="1" dirty="0" err="1">
                <a:solidFill>
                  <a:schemeClr val="accent6"/>
                </a:solidFill>
              </a:rPr>
              <a:t>MLOps</a:t>
            </a:r>
            <a:endParaRPr lang="de-CH" b="1" dirty="0">
              <a:solidFill>
                <a:schemeClr val="accent6"/>
              </a:solidFill>
            </a:endParaRPr>
          </a:p>
          <a:p>
            <a:pPr marL="344700" lvl="1" indent="-342900">
              <a:buFont typeface="+mj-lt"/>
              <a:buAutoNum type="arabicPeriod"/>
            </a:pPr>
            <a:r>
              <a:rPr lang="de-CH" b="1" dirty="0">
                <a:solidFill>
                  <a:schemeClr val="accent6"/>
                </a:solidFill>
              </a:rPr>
              <a:t>Nächste Schritte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FC20EE9D-905D-A240-8A74-0C0D7FF70D07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D07345FD-A2A2-4A4D-9843-EB8DAB1A6173}" type="datetime1">
              <a:rPr lang="en-CH" smtClean="0"/>
              <a:t>01/11/2021</a:t>
            </a:fld>
            <a:endParaRPr lang="x-none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245A6EE9-813A-4B41-9018-554FA55E3A8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BC7319BA-87F7-244A-9B5E-21BF751332C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t>2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Agenda</a:t>
            </a:r>
          </a:p>
        </p:txBody>
      </p:sp>
      <p:pic>
        <p:nvPicPr>
          <p:cNvPr id="14" name="Bildplatzhalter 13" descr="Ein Bild, das Stern, Outdoorobjekt, Nachthimmel enthält.&#10;&#10;Automatisch generierte Beschreibung">
            <a:extLst>
              <a:ext uri="{FF2B5EF4-FFF2-40B4-BE49-F238E27FC236}">
                <a16:creationId xmlns:a16="http://schemas.microsoft.com/office/drawing/2014/main" id="{64B22711-B4E9-B441-97D5-2864052BF48D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6"/>
          <a:srcRect l="27956" r="27956"/>
          <a:stretch>
            <a:fillRect/>
          </a:stretch>
        </p:blipFill>
        <p:spPr>
          <a:xfrm>
            <a:off x="0" y="0"/>
            <a:ext cx="5375920" cy="68580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90CBE6E-537A-6B4E-91F6-9E06C0918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  <p:pic>
        <p:nvPicPr>
          <p:cNvPr id="7228" name="Picture 60">
            <a:extLst>
              <a:ext uri="{FF2B5EF4-FFF2-40B4-BE49-F238E27FC236}">
                <a16:creationId xmlns:a16="http://schemas.microsoft.com/office/drawing/2014/main" id="{20D9485A-0B28-46BE-82B5-A90E9440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281" y="2060848"/>
            <a:ext cx="3078343" cy="41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467F-DCB5-CA4B-83E4-A09A0BF3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48D2E-5539-5C44-AC1A-804AB135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Courtesy to 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ABBE4-FB7A-3247-880C-94851DCF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C854A2F-9EC8-2D47-8E24-7EE8F1ABCDF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2760D75-3FD7-1A43-87A0-83FF92F087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1BC4B-4120-9648-9F3A-FA13D1BB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Convolution (Faltung) Operation</a:t>
            </a:r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14081AE9-8A23-904A-B76B-EF9BD5497F5A}"/>
              </a:ext>
            </a:extLst>
          </p:cNvPr>
          <p:cNvGrpSpPr/>
          <p:nvPr/>
        </p:nvGrpSpPr>
        <p:grpSpPr>
          <a:xfrm>
            <a:off x="2927648" y="1620521"/>
            <a:ext cx="5501641" cy="4757928"/>
            <a:chOff x="655319" y="1225296"/>
            <a:chExt cx="5501641" cy="4757928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13C0C26-0D1A-6E4C-8D0D-6694CCD0552C}"/>
                </a:ext>
              </a:extLst>
            </p:cNvPr>
            <p:cNvSpPr/>
            <p:nvPr/>
          </p:nvSpPr>
          <p:spPr>
            <a:xfrm>
              <a:off x="2462784" y="2548128"/>
              <a:ext cx="3694176" cy="3435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17F9C4C-669A-F949-9CB8-9ABB3ABF8731}"/>
                </a:ext>
              </a:extLst>
            </p:cNvPr>
            <p:cNvSpPr/>
            <p:nvPr/>
          </p:nvSpPr>
          <p:spPr>
            <a:xfrm>
              <a:off x="2005571" y="1338922"/>
              <a:ext cx="2132965" cy="1703070"/>
            </a:xfrm>
            <a:custGeom>
              <a:avLst/>
              <a:gdLst/>
              <a:ahLst/>
              <a:cxnLst/>
              <a:rect l="l" t="t" r="r" b="b"/>
              <a:pathLst>
                <a:path w="2132965" h="1703070">
                  <a:moveTo>
                    <a:pt x="0" y="0"/>
                  </a:moveTo>
                  <a:lnTo>
                    <a:pt x="2132461" y="170274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9B3320F-51F0-B544-9E72-809D58E81B94}"/>
                </a:ext>
              </a:extLst>
            </p:cNvPr>
            <p:cNvSpPr/>
            <p:nvPr/>
          </p:nvSpPr>
          <p:spPr>
            <a:xfrm>
              <a:off x="780539" y="2502509"/>
              <a:ext cx="2193290" cy="1637664"/>
            </a:xfrm>
            <a:custGeom>
              <a:avLst/>
              <a:gdLst/>
              <a:ahLst/>
              <a:cxnLst/>
              <a:rect l="l" t="t" r="r" b="b"/>
              <a:pathLst>
                <a:path w="2193290" h="1637664">
                  <a:moveTo>
                    <a:pt x="0" y="0"/>
                  </a:moveTo>
                  <a:lnTo>
                    <a:pt x="2193111" y="1637550"/>
                  </a:lnTo>
                </a:path>
              </a:pathLst>
            </a:custGeom>
            <a:ln w="28575">
              <a:solidFill>
                <a:srgbClr val="0083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9D1070D-1D26-A54F-95DE-BF73B35E1EA5}"/>
                </a:ext>
              </a:extLst>
            </p:cNvPr>
            <p:cNvSpPr/>
            <p:nvPr/>
          </p:nvSpPr>
          <p:spPr>
            <a:xfrm>
              <a:off x="655319" y="1225296"/>
              <a:ext cx="1557528" cy="1429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1F6D0920-8A3B-8A41-BDBA-7FE0F85E64D4}"/>
                </a:ext>
              </a:extLst>
            </p:cNvPr>
            <p:cNvSpPr/>
            <p:nvPr/>
          </p:nvSpPr>
          <p:spPr>
            <a:xfrm>
              <a:off x="2108580" y="1757927"/>
              <a:ext cx="1427480" cy="807720"/>
            </a:xfrm>
            <a:custGeom>
              <a:avLst/>
              <a:gdLst/>
              <a:ahLst/>
              <a:cxnLst/>
              <a:rect l="l" t="t" r="r" b="b"/>
              <a:pathLst>
                <a:path w="1427479" h="807719">
                  <a:moveTo>
                    <a:pt x="0" y="807231"/>
                  </a:moveTo>
                  <a:lnTo>
                    <a:pt x="1427070" y="0"/>
                  </a:lnTo>
                </a:path>
              </a:pathLst>
            </a:custGeom>
            <a:ln w="28575">
              <a:solidFill>
                <a:srgbClr val="E03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0442081D-58AC-E24D-A421-FC91FA3790AC}"/>
                </a:ext>
              </a:extLst>
            </p:cNvPr>
            <p:cNvSpPr/>
            <p:nvPr/>
          </p:nvSpPr>
          <p:spPr>
            <a:xfrm>
              <a:off x="1616252" y="1261366"/>
              <a:ext cx="1424940" cy="836294"/>
            </a:xfrm>
            <a:custGeom>
              <a:avLst/>
              <a:gdLst/>
              <a:ahLst/>
              <a:cxnLst/>
              <a:rect l="l" t="t" r="r" b="b"/>
              <a:pathLst>
                <a:path w="1424939" h="836294">
                  <a:moveTo>
                    <a:pt x="0" y="835886"/>
                  </a:moveTo>
                  <a:lnTo>
                    <a:pt x="1424510" y="0"/>
                  </a:lnTo>
                </a:path>
              </a:pathLst>
            </a:custGeom>
            <a:ln w="28575">
              <a:solidFill>
                <a:srgbClr val="E03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1135DBD2-4A41-3A40-AA17-4905152080FC}"/>
                </a:ext>
              </a:extLst>
            </p:cNvPr>
            <p:cNvSpPr/>
            <p:nvPr/>
          </p:nvSpPr>
          <p:spPr>
            <a:xfrm>
              <a:off x="4138028" y="1757917"/>
              <a:ext cx="314325" cy="1933575"/>
            </a:xfrm>
            <a:custGeom>
              <a:avLst/>
              <a:gdLst/>
              <a:ahLst/>
              <a:cxnLst/>
              <a:rect l="l" t="t" r="r" b="b"/>
              <a:pathLst>
                <a:path w="314325" h="1933575">
                  <a:moveTo>
                    <a:pt x="0" y="1933541"/>
                  </a:moveTo>
                  <a:lnTo>
                    <a:pt x="313723" y="0"/>
                  </a:lnTo>
                </a:path>
              </a:pathLst>
            </a:custGeom>
            <a:ln w="28575">
              <a:solidFill>
                <a:srgbClr val="FFC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13B5F99-70AB-5643-86D0-3759431CFABC}"/>
                </a:ext>
              </a:extLst>
            </p:cNvPr>
            <p:cNvSpPr/>
            <p:nvPr/>
          </p:nvSpPr>
          <p:spPr>
            <a:xfrm>
              <a:off x="3737025" y="1752187"/>
              <a:ext cx="260350" cy="1939289"/>
            </a:xfrm>
            <a:custGeom>
              <a:avLst/>
              <a:gdLst/>
              <a:ahLst/>
              <a:cxnLst/>
              <a:rect l="l" t="t" r="r" b="b"/>
              <a:pathLst>
                <a:path w="260350" h="1939289">
                  <a:moveTo>
                    <a:pt x="0" y="1939271"/>
                  </a:moveTo>
                  <a:lnTo>
                    <a:pt x="260259" y="0"/>
                  </a:lnTo>
                </a:path>
              </a:pathLst>
            </a:custGeom>
            <a:ln w="28575">
              <a:solidFill>
                <a:srgbClr val="FFC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B7406C63-58FD-924C-A499-510CCB9705F4}"/>
                </a:ext>
              </a:extLst>
            </p:cNvPr>
            <p:cNvSpPr/>
            <p:nvPr/>
          </p:nvSpPr>
          <p:spPr>
            <a:xfrm>
              <a:off x="3063722" y="1293444"/>
              <a:ext cx="455295" cy="455930"/>
            </a:xfrm>
            <a:custGeom>
              <a:avLst/>
              <a:gdLst/>
              <a:ahLst/>
              <a:cxnLst/>
              <a:rect l="l" t="t" r="r" b="b"/>
              <a:pathLst>
                <a:path w="455295" h="455930">
                  <a:moveTo>
                    <a:pt x="0" y="0"/>
                  </a:moveTo>
                  <a:lnTo>
                    <a:pt x="455281" y="0"/>
                  </a:lnTo>
                  <a:lnTo>
                    <a:pt x="455281" y="455334"/>
                  </a:lnTo>
                  <a:lnTo>
                    <a:pt x="0" y="45533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DF3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977AC9D7-C6BC-C14D-9A2A-BD4F7733308C}"/>
                </a:ext>
              </a:extLst>
            </p:cNvPr>
            <p:cNvSpPr/>
            <p:nvPr/>
          </p:nvSpPr>
          <p:spPr>
            <a:xfrm>
              <a:off x="3999852" y="1287703"/>
              <a:ext cx="455295" cy="455930"/>
            </a:xfrm>
            <a:custGeom>
              <a:avLst/>
              <a:gdLst/>
              <a:ahLst/>
              <a:cxnLst/>
              <a:rect l="l" t="t" r="r" b="b"/>
              <a:pathLst>
                <a:path w="455295" h="455930">
                  <a:moveTo>
                    <a:pt x="0" y="0"/>
                  </a:moveTo>
                  <a:lnTo>
                    <a:pt x="455281" y="0"/>
                  </a:lnTo>
                  <a:lnTo>
                    <a:pt x="455281" y="455334"/>
                  </a:lnTo>
                  <a:lnTo>
                    <a:pt x="0" y="455334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C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CF396636-38F9-274F-808D-E122069C9341}"/>
              </a:ext>
            </a:extLst>
          </p:cNvPr>
          <p:cNvSpPr txBox="1"/>
          <p:nvPr/>
        </p:nvSpPr>
        <p:spPr>
          <a:xfrm>
            <a:off x="5481847" y="1674877"/>
            <a:ext cx="192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48690" algn="l"/>
                <a:tab pos="1428750" algn="l"/>
              </a:tabLst>
            </a:pPr>
            <a:r>
              <a:rPr sz="3600" baseline="2314" dirty="0">
                <a:latin typeface="Carlito"/>
                <a:cs typeface="Carlito"/>
              </a:rPr>
              <a:t>1	1	</a:t>
            </a:r>
            <a:r>
              <a:rPr sz="2400" spc="-220" dirty="0">
                <a:latin typeface="DejaVu Sans"/>
                <a:cs typeface="DejaVu Sans"/>
              </a:rPr>
              <a:t>=</a:t>
            </a:r>
            <a:r>
              <a:rPr sz="2400" spc="-190" dirty="0">
                <a:latin typeface="DejaVu Sans"/>
                <a:cs typeface="DejaVu Sans"/>
              </a:rPr>
              <a:t> </a:t>
            </a:r>
            <a:r>
              <a:rPr sz="2400" spc="-200" dirty="0">
                <a:latin typeface="DejaVu Sans"/>
                <a:cs typeface="DejaVu Sans"/>
              </a:rPr>
              <a:t>1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9999D6CF-CA0B-8646-BCCE-853C0595D7D9}"/>
              </a:ext>
            </a:extLst>
          </p:cNvPr>
          <p:cNvSpPr txBox="1"/>
          <p:nvPr/>
        </p:nvSpPr>
        <p:spPr>
          <a:xfrm>
            <a:off x="5950591" y="1734821"/>
            <a:ext cx="15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X</a:t>
            </a:r>
          </a:p>
        </p:txBody>
      </p:sp>
      <p:pic>
        <p:nvPicPr>
          <p:cNvPr id="23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8AE8025-0803-9F48-A6E6-AF55C4866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24" name="Grafik 14">
            <a:extLst>
              <a:ext uri="{FF2B5EF4-FFF2-40B4-BE49-F238E27FC236}">
                <a16:creationId xmlns:a16="http://schemas.microsoft.com/office/drawing/2014/main" id="{73B1835F-A59B-6F48-974B-C10EC1DF6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4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9C27-CAA4-784A-ACA5-CF39D7FCD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CC5A3-CD8E-8341-83BC-365EEBC9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5B1B4-AA3D-9440-B4D0-12E0912B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Courtesy to introtodeeplearning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A0F3-949E-7743-A88D-84F0FB82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9294462-4CF3-A048-8C1D-07CAB7D5A9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293ADF2-55F7-2049-8C4E-DD60DCB623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CE6D0-10C7-A749-8404-AA8B2128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Filter als Feature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6DB49CB-D67F-894A-B028-2616A13DF5FC}"/>
              </a:ext>
            </a:extLst>
          </p:cNvPr>
          <p:cNvSpPr txBox="1"/>
          <p:nvPr/>
        </p:nvSpPr>
        <p:spPr>
          <a:xfrm>
            <a:off x="2600245" y="4766564"/>
            <a:ext cx="96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14" dirty="0"/>
              <a:t>Original</a:t>
            </a:r>
            <a:endParaRPr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1121D3A-64D4-EF4A-BB70-4DDD18940E5C}"/>
              </a:ext>
            </a:extLst>
          </p:cNvPr>
          <p:cNvSpPr txBox="1"/>
          <p:nvPr/>
        </p:nvSpPr>
        <p:spPr>
          <a:xfrm>
            <a:off x="5608281" y="4775707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70" dirty="0"/>
              <a:t>Sha</a:t>
            </a:r>
            <a:r>
              <a:rPr sz="2400" spc="-90" dirty="0"/>
              <a:t>r</a:t>
            </a:r>
            <a:r>
              <a:rPr sz="2400" spc="-114" dirty="0"/>
              <a:t>p</a:t>
            </a:r>
            <a:r>
              <a:rPr sz="2400" spc="-190" dirty="0"/>
              <a:t>e</a:t>
            </a:r>
            <a:r>
              <a:rPr sz="2400" spc="-160" dirty="0"/>
              <a:t>n</a:t>
            </a:r>
            <a:endParaRPr sz="2400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B8D4503-FBBC-FF44-8D8D-7726A31D4703}"/>
              </a:ext>
            </a:extLst>
          </p:cNvPr>
          <p:cNvSpPr txBox="1"/>
          <p:nvPr/>
        </p:nvSpPr>
        <p:spPr>
          <a:xfrm>
            <a:off x="8148439" y="4780209"/>
            <a:ext cx="197049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de-CH" sz="2400" spc="-260" dirty="0"/>
              <a:t>Kantenerkennung</a:t>
            </a:r>
            <a:endParaRPr sz="2400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75A07AA-5CE4-A34B-B163-D25846792D87}"/>
              </a:ext>
            </a:extLst>
          </p:cNvPr>
          <p:cNvSpPr/>
          <p:nvPr/>
        </p:nvSpPr>
        <p:spPr>
          <a:xfrm>
            <a:off x="1722120" y="1807465"/>
            <a:ext cx="2721864" cy="2874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C671143-FF33-284F-98F4-6629256BDAE0}"/>
              </a:ext>
            </a:extLst>
          </p:cNvPr>
          <p:cNvSpPr/>
          <p:nvPr/>
        </p:nvSpPr>
        <p:spPr>
          <a:xfrm>
            <a:off x="4754879" y="1856232"/>
            <a:ext cx="2712720" cy="2892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BB35950-CAEB-7F4C-9105-EABC4FD45EAA}"/>
              </a:ext>
            </a:extLst>
          </p:cNvPr>
          <p:cNvSpPr/>
          <p:nvPr/>
        </p:nvSpPr>
        <p:spPr>
          <a:xfrm>
            <a:off x="7778496" y="1856232"/>
            <a:ext cx="2709672" cy="2892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E7338062-352D-1847-903E-E71C3DCC2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6" name="Grafik 14">
            <a:extLst>
              <a:ext uri="{FF2B5EF4-FFF2-40B4-BE49-F238E27FC236}">
                <a16:creationId xmlns:a16="http://schemas.microsoft.com/office/drawing/2014/main" id="{7388AE4A-C747-EB4B-8F2D-24927B4B3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0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695346-7440-6942-B74F-D9130A9D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27752-28A8-9F41-8CF9-F5D46C7A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A2AB0-5487-9E4E-AD7B-85482EBA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7059-A362-EE4B-9250-43786A1C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55F757-DD00-7545-A0AB-4E857306FED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71640B-9734-B148-960F-E82C9AC991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4CB8A-BB7A-0E43-9092-1F8AAAAD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Pooling als Dimensionsreduktion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3C6320-7DFC-A748-A014-FDA5D23E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988840"/>
            <a:ext cx="7650660" cy="3404964"/>
          </a:xfrm>
          <a:prstGeom prst="rect">
            <a:avLst/>
          </a:prstGeom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623F26A2-9EE8-7343-BEEB-7A6F4C35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D0BA850E-74DE-A046-B360-EDD5A40B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0637B-0FA5-864F-820C-D3680B699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DCF7-8B12-C94B-907A-B0860DA6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15274-D889-1D4E-BF49-0C081E91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E496E-1A4F-0549-A95C-C8248C7C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C56884-5476-CF4D-9862-6C31A7A5C6D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A03459-D38F-B848-A345-E50A7E606E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73E60-0EB8-E847-B09F-668DBE93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Convolution Neural Network (CNN)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B0FEA15-01C2-2F4E-9F79-8D03FAE7E0EF}"/>
              </a:ext>
            </a:extLst>
          </p:cNvPr>
          <p:cNvSpPr/>
          <p:nvPr/>
        </p:nvSpPr>
        <p:spPr>
          <a:xfrm>
            <a:off x="1731264" y="2060848"/>
            <a:ext cx="872947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5F57F0CE-2468-9D45-A8AE-B4716D552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DD0FEF69-F3EE-ED4F-B71D-44D6C5BF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4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3949-F687-0D44-A66D-75B55A98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D736-F1DF-6946-997D-1729C2A8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7A5E9-90D1-EB4F-AE95-B430E51A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4FB0A-0D40-C14D-B5D4-2258A194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109B5E-09D6-F14D-83EE-52C71864E66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FD7C26-93DC-2A45-A787-C8F7CED113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24017-840E-5E44-BF09-DFFBD55E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CNN für Klassifikation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AAB49D-F580-3948-8824-959D348CC26D}"/>
              </a:ext>
            </a:extLst>
          </p:cNvPr>
          <p:cNvSpPr/>
          <p:nvPr/>
        </p:nvSpPr>
        <p:spPr>
          <a:xfrm>
            <a:off x="2176809" y="2186948"/>
            <a:ext cx="7347001" cy="2484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0EE94E6D-7922-1048-AB8A-447A86033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8F910C01-F605-C040-ACA7-859E109F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C383-E820-114E-B574-7AE8F27B3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B657-36C8-314E-B93A-3A38F803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F917A1B8-50AA-FB47-899D-D5743BAA133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9580BA-CDB1-A545-9669-111B7A59CA4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10B47DF-F009-FD4D-B045-0418C3E99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27475-DF4E-9843-A67E-13318025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H" dirty="0"/>
              <a:t>Transfer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03C7B-FA50-7740-A0E8-37996B82F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57" y="2225279"/>
            <a:ext cx="4443413" cy="2945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50964-C3A6-234B-A4AB-B12890BFA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0" t="19434" r="9299" b="19434"/>
          <a:stretch/>
        </p:blipFill>
        <p:spPr>
          <a:xfrm>
            <a:off x="6365082" y="2225279"/>
            <a:ext cx="3948113" cy="2945606"/>
          </a:xfrm>
          <a:prstGeom prst="rect">
            <a:avLst/>
          </a:prstGeom>
        </p:spPr>
      </p:pic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BC66B269-D3A9-C04D-8333-1C8D46C1BD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2" name="Grafik 14">
            <a:extLst>
              <a:ext uri="{FF2B5EF4-FFF2-40B4-BE49-F238E27FC236}">
                <a16:creationId xmlns:a16="http://schemas.microsoft.com/office/drawing/2014/main" id="{F8B5D077-973C-3F40-80BD-D865ED21D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2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41581-8BF1-3840-902D-2C22F77F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4FA1-8481-2447-8538-D6EC2E80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B657-36C8-314E-B93A-3A38F803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A1B8-50AA-FB47-899D-D5743BAA133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4636F7E-B002-AF43-AB11-6EC1A0B3A1A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E2DAE5B-8366-044B-80E3-66856FC90F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27475-DF4E-9843-A67E-13318025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Transfer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40626-5D92-504E-AE09-3DC97D79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518" y="1721769"/>
            <a:ext cx="5703914" cy="3958516"/>
          </a:xfrm>
          <a:prstGeom prst="rect">
            <a:avLst/>
          </a:prstGeom>
        </p:spPr>
      </p:pic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5DDAACB1-8D3F-0445-BD07-5FEDF003F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61454571-6C05-1641-8947-D56B9DC86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4" y="5688632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BEA87-ED80-1B40-BD66-107DBBBD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62F2-8E31-5F4F-B5B1-1053BE3C7E03}" type="datetime1">
              <a:rPr lang="en-CH" smtClean="0"/>
              <a:t>01/11/2021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AC5BC-1123-CF44-87AE-3E335EEF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5520" y="6453336"/>
            <a:ext cx="4320480" cy="288032"/>
          </a:xfrm>
        </p:spPr>
        <p:txBody>
          <a:bodyPr/>
          <a:lstStyle/>
          <a:p>
            <a:r>
              <a:rPr lang="en-GB">
                <a:hlinkClick r:id="rId2"/>
              </a:rPr>
              <a:t>https://huggingface.co/models?pipeline_tag=image-classification&amp;sort=downloads</a:t>
            </a:r>
            <a:endParaRPr lang="en-GB"/>
          </a:p>
          <a:p>
            <a:r>
              <a:rPr lang="en-GB">
                <a:hlinkClick r:id="rId3"/>
              </a:rPr>
              <a:t>https://arxiv.org/pdf/2010.11929.pdf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56007-66E1-CC40-B9EA-29A9261B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rPr lang="en-CH" smtClean="0"/>
              <a:t>27</a:t>
            </a:fld>
            <a:endParaRPr lang="en-CH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F3EF9D-B96E-1641-A732-FEA140A7C24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6C1D28-15EE-BF4B-989F-379E63B967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46346A-3FA8-9744-95A0-5026D18C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is</a:t>
            </a:r>
            <a:r>
              <a:rPr lang="de-CH" dirty="0"/>
              <a:t> all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endParaRPr lang="de-CH" dirty="0"/>
          </a:p>
        </p:txBody>
      </p:sp>
      <p:pic>
        <p:nvPicPr>
          <p:cNvPr id="36866" name="Picture 2" descr="Vision Transformers — attention for vision task. | by nachiket tanksale |  Becoming Human: Artificial Intelligence Magazine">
            <a:extLst>
              <a:ext uri="{FF2B5EF4-FFF2-40B4-BE49-F238E27FC236}">
                <a16:creationId xmlns:a16="http://schemas.microsoft.com/office/drawing/2014/main" id="{F72195E4-84C1-794E-A132-59D09B4C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700808"/>
            <a:ext cx="7705700" cy="401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CD4AFA48-D9AB-47E7-9183-7D87CFCC2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60654E3E-A12C-4BBA-A496-DC09CDBD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94" y="5688632"/>
            <a:ext cx="1105492" cy="1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3. Azure Machine Learning</a:t>
            </a:r>
            <a:endParaRPr lang="x-none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28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8E64EC5A-91FE-45E1-8809-B6C6A763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40" y="4221088"/>
            <a:ext cx="13344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5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Azure </a:t>
            </a:r>
            <a:r>
              <a:rPr lang="de-DE" dirty="0" err="1"/>
              <a:t>Machine</a:t>
            </a:r>
            <a:r>
              <a:rPr lang="de-DE" dirty="0"/>
              <a:t> Learning ist ein Cloud-Service zur Beschleunigung und Verwaltung des gesamten Projektlebenszyklus für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Azure </a:t>
            </a:r>
            <a:r>
              <a:rPr lang="de-DE" dirty="0" err="1"/>
              <a:t>Machine</a:t>
            </a:r>
            <a:r>
              <a:rPr lang="de-DE" dirty="0"/>
              <a:t> Learning kann man Modelle trainieren und bereitstellen und </a:t>
            </a:r>
            <a:r>
              <a:rPr lang="de-DE" dirty="0" err="1"/>
              <a:t>MLOps</a:t>
            </a:r>
            <a:r>
              <a:rPr lang="de-DE" dirty="0"/>
              <a:t> verwalten</a:t>
            </a:r>
            <a:endParaRPr lang="en-GB" dirty="0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rPr lang="en-CH" smtClean="0"/>
              <a:t>01/11/2021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/>
              <a:t>29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</a:t>
            </a:r>
            <a:endParaRPr lang="x-non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  <p:pic>
        <p:nvPicPr>
          <p:cNvPr id="34825" name="Picture 9" descr="Relationship diagram: AI vs. machine learning vs. deep learning">
            <a:extLst>
              <a:ext uri="{FF2B5EF4-FFF2-40B4-BE49-F238E27FC236}">
                <a16:creationId xmlns:a16="http://schemas.microsoft.com/office/drawing/2014/main" id="{A08F101F-9C11-4503-99FA-E0DC91FC5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85" y="3600975"/>
            <a:ext cx="3708414" cy="25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83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Einführung</a:t>
            </a:r>
            <a:endParaRPr lang="x-none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3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A9144B4F-60DA-497D-A2F2-6509DD14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96" y="3877567"/>
            <a:ext cx="3443888" cy="217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4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MLOps</a:t>
            </a:r>
            <a:endParaRPr lang="x-none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30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A156D29-D4E4-46C8-9E14-CB993018E32B}"/>
              </a:ext>
            </a:extLst>
          </p:cNvPr>
          <p:cNvGrpSpPr/>
          <p:nvPr/>
        </p:nvGrpSpPr>
        <p:grpSpPr>
          <a:xfrm>
            <a:off x="1496992" y="4049482"/>
            <a:ext cx="3822096" cy="1440000"/>
            <a:chOff x="1682514" y="4049482"/>
            <a:chExt cx="3822096" cy="1440000"/>
          </a:xfrm>
        </p:grpSpPr>
        <p:pic>
          <p:nvPicPr>
            <p:cNvPr id="31750" name="Picture 6">
              <a:extLst>
                <a:ext uri="{FF2B5EF4-FFF2-40B4-BE49-F238E27FC236}">
                  <a16:creationId xmlns:a16="http://schemas.microsoft.com/office/drawing/2014/main" id="{9898A062-1248-43B4-A51C-B82207173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514" y="4049482"/>
              <a:ext cx="13344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1" name="Picture 7">
              <a:extLst>
                <a:ext uri="{FF2B5EF4-FFF2-40B4-BE49-F238E27FC236}">
                  <a16:creationId xmlns:a16="http://schemas.microsoft.com/office/drawing/2014/main" id="{9BA7CCA9-96F0-4692-97B9-422778A7E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610" y="404948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2" name="Picture 8">
              <a:extLst>
                <a:ext uri="{FF2B5EF4-FFF2-40B4-BE49-F238E27FC236}">
                  <a16:creationId xmlns:a16="http://schemas.microsoft.com/office/drawing/2014/main" id="{4F344DD4-B464-41AF-9767-79E47F6B1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762" y="440948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168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9937104" cy="41044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MLOps</a:t>
            </a:r>
            <a:r>
              <a:rPr lang="de-DE" dirty="0"/>
              <a:t> basiert auf </a:t>
            </a:r>
            <a:r>
              <a:rPr lang="de-DE" dirty="0" err="1"/>
              <a:t>DevOps</a:t>
            </a:r>
            <a:r>
              <a:rPr lang="de-DE" dirty="0"/>
              <a:t>-Prinzipien und –Methoden wie </a:t>
            </a:r>
            <a:r>
              <a:rPr lang="de-DE" dirty="0" err="1"/>
              <a:t>Continuous</a:t>
            </a:r>
            <a:r>
              <a:rPr lang="de-DE" dirty="0"/>
              <a:t> Integration,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und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Deployment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MLOps</a:t>
            </a:r>
            <a:r>
              <a:rPr lang="de-DE" dirty="0"/>
              <a:t> wendet diese Prinzipien auf den </a:t>
            </a:r>
            <a:r>
              <a:rPr lang="de-DE" dirty="0" err="1"/>
              <a:t>Machine</a:t>
            </a:r>
            <a:r>
              <a:rPr lang="de-DE" dirty="0"/>
              <a:t> Learning-Prozess mit folgendem Ziel an:</a:t>
            </a:r>
          </a:p>
          <a:p>
            <a:pPr marL="516150" lvl="1" indent="-285750"/>
            <a:r>
              <a:rPr lang="de-DE" dirty="0"/>
              <a:t>Schnelleres Experimentieren und Entwickeln von Modellen</a:t>
            </a:r>
          </a:p>
          <a:p>
            <a:pPr marL="516150" lvl="1" indent="-285750"/>
            <a:r>
              <a:rPr lang="de-DE" dirty="0"/>
              <a:t>Schnellere Bereitstellung von Modellen in der Produktionsumgebung</a:t>
            </a:r>
          </a:p>
          <a:p>
            <a:pPr marL="516150" lvl="1" indent="-285750"/>
            <a:r>
              <a:rPr lang="de-DE" dirty="0"/>
              <a:t>Qualitätssicherung und End-</a:t>
            </a:r>
            <a:r>
              <a:rPr lang="de-DE" dirty="0" err="1"/>
              <a:t>to</a:t>
            </a:r>
            <a:r>
              <a:rPr lang="de-DE" dirty="0"/>
              <a:t>-End-Nachverfolgung der Datenherkunft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rPr lang="en-CH" smtClean="0"/>
              <a:t>01/11/2021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31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MLOps</a:t>
            </a:r>
            <a:endParaRPr lang="x-non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pic>
        <p:nvPicPr>
          <p:cNvPr id="39942" name="Picture 6">
            <a:extLst>
              <a:ext uri="{FF2B5EF4-FFF2-40B4-BE49-F238E27FC236}">
                <a16:creationId xmlns:a16="http://schemas.microsoft.com/office/drawing/2014/main" id="{E071965D-DF61-4FFB-9429-24607ACA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4178390"/>
            <a:ext cx="7848872" cy="227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4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Nächste</a:t>
            </a:r>
            <a:r>
              <a:rPr lang="en-US" dirty="0"/>
              <a:t> </a:t>
            </a:r>
            <a:r>
              <a:rPr lang="en-US" dirty="0" err="1"/>
              <a:t>Schritte</a:t>
            </a:r>
            <a:endParaRPr lang="x-none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32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96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>
          <a:xfrm>
            <a:off x="0" y="0"/>
            <a:ext cx="5375920" cy="6858000"/>
          </a:xfrm>
        </p:spPr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Dokumentation der AI und </a:t>
            </a:r>
            <a:r>
              <a:rPr lang="de-DE" dirty="0" err="1"/>
              <a:t>Machine</a:t>
            </a:r>
            <a:r>
              <a:rPr lang="de-DE" dirty="0"/>
              <a:t> Learning Services von Azure kannst du in der </a:t>
            </a:r>
            <a:r>
              <a:rPr lang="de-DE" dirty="0">
                <a:hlinkClick r:id="rId8"/>
              </a:rPr>
              <a:t>Azure Dokumentation</a:t>
            </a:r>
            <a:r>
              <a:rPr lang="de-DE" dirty="0"/>
              <a:t> finden.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Microsoft bietet die folgenden AI und </a:t>
            </a:r>
            <a:r>
              <a:rPr lang="de-DE" dirty="0" err="1"/>
              <a:t>Machine</a:t>
            </a:r>
            <a:r>
              <a:rPr lang="de-DE" dirty="0"/>
              <a:t> Learning Zertifizierungen an:</a:t>
            </a:r>
          </a:p>
          <a:p>
            <a:pPr marL="516150" lvl="1" indent="-285750"/>
            <a:r>
              <a:rPr lang="de-DE" dirty="0">
                <a:hlinkClick r:id="rId9"/>
              </a:rPr>
              <a:t>Azure AI </a:t>
            </a:r>
            <a:r>
              <a:rPr lang="de-DE" dirty="0" err="1">
                <a:hlinkClick r:id="rId9"/>
              </a:rPr>
              <a:t>Fundamentals</a:t>
            </a:r>
            <a:r>
              <a:rPr lang="de-DE" dirty="0"/>
              <a:t> (siehe auch </a:t>
            </a:r>
            <a:r>
              <a:rPr lang="de-DE" dirty="0">
                <a:hlinkClick r:id="rId10"/>
              </a:rPr>
              <a:t>Microsoft Virtual Training Days</a:t>
            </a:r>
            <a:r>
              <a:rPr lang="de-DE" dirty="0"/>
              <a:t>)</a:t>
            </a:r>
          </a:p>
          <a:p>
            <a:pPr marL="516150" lvl="1" indent="-285750"/>
            <a:r>
              <a:rPr lang="de-DE" dirty="0">
                <a:hlinkClick r:id="rId11"/>
              </a:rPr>
              <a:t>Azure AI Engineer Associate</a:t>
            </a:r>
            <a:endParaRPr lang="de-DE" dirty="0"/>
          </a:p>
          <a:p>
            <a:pPr marL="516150" lvl="1" indent="-285750"/>
            <a:r>
              <a:rPr lang="de-DE" dirty="0">
                <a:hlinkClick r:id="rId12"/>
              </a:rPr>
              <a:t>Azure Data Scientist Associate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der Azure Dokumentation findest du auch Lernpfade zum Erwerb der für die Zertifizierung erforderlichen Fähigkeiten.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rPr lang="en-CH" smtClean="0"/>
              <a:t>01/11/2021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/>
              <a:t>33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Nächste</a:t>
            </a:r>
            <a:r>
              <a:rPr lang="en-US" dirty="0"/>
              <a:t> </a:t>
            </a:r>
            <a:r>
              <a:rPr lang="en-US" dirty="0" err="1"/>
              <a:t>Schritte</a:t>
            </a:r>
            <a:endParaRPr lang="x-non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  <p:pic>
        <p:nvPicPr>
          <p:cNvPr id="14" name="Google Shape;202;p23">
            <a:extLst>
              <a:ext uri="{FF2B5EF4-FFF2-40B4-BE49-F238E27FC236}">
                <a16:creationId xmlns:a16="http://schemas.microsoft.com/office/drawing/2014/main" id="{AE6871CB-97D7-4A50-83C5-F302087BED0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b="5150"/>
          <a:stretch/>
        </p:blipFill>
        <p:spPr>
          <a:xfrm>
            <a:off x="1395035" y="1998262"/>
            <a:ext cx="2585850" cy="2861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712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FD6719-8F01-E347-8568-7FEF161C02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2"/>
          </a:solidFill>
        </p:spPr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4FDA5C-AF95-C643-A1D3-A7A1ABF2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FE5BE-1237-714B-909E-37D76D7E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9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04E53A07-E11C-1E42-B1FB-D2DA1F3366F3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19" y="715187"/>
            <a:ext cx="10160621" cy="913613"/>
          </a:xfrm>
        </p:spPr>
        <p:txBody>
          <a:bodyPr/>
          <a:lstStyle/>
          <a:p>
            <a:r>
              <a:rPr lang="en-GB" dirty="0"/>
              <a:t>Machine Learning in der Cloud</a:t>
            </a:r>
            <a:endParaRPr lang="x-non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6"/>
                </a:solidFill>
              </a:rPr>
              <a:t>Was sind die Vorteile des </a:t>
            </a:r>
            <a:r>
              <a:rPr lang="de-DE" b="1" dirty="0" err="1">
                <a:solidFill>
                  <a:schemeClr val="accent6"/>
                </a:solidFill>
              </a:rPr>
              <a:t>Machine</a:t>
            </a:r>
            <a:r>
              <a:rPr lang="de-DE" b="1" dirty="0">
                <a:solidFill>
                  <a:schemeClr val="accent6"/>
                </a:solidFill>
              </a:rPr>
              <a:t> Learning in der Cloud?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ermöglicht das Experimentieren und Testen mehrerer Modelle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ist kostengünstig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CC10-5399-8F4F-9BC7-CEB96C579AEF}"/>
              </a:ext>
            </a:extLst>
          </p:cNvPr>
          <p:cNvSpPr>
            <a:spLocks noGrp="1"/>
          </p:cNvSpPr>
          <p:nvPr>
            <p:ph idx="41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6"/>
                </a:solidFill>
              </a:rPr>
              <a:t>Wo liegen die Grenzen des </a:t>
            </a:r>
            <a:r>
              <a:rPr lang="de-DE" b="1" dirty="0" err="1">
                <a:solidFill>
                  <a:schemeClr val="accent6"/>
                </a:solidFill>
              </a:rPr>
              <a:t>Machine</a:t>
            </a:r>
            <a:r>
              <a:rPr lang="de-DE" b="1" dirty="0">
                <a:solidFill>
                  <a:schemeClr val="accent6"/>
                </a:solidFill>
              </a:rPr>
              <a:t> Learning in der Cloud?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ersetzt keine Experten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Vertraulichkeit und Sicherheit der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Potenzielles Vendor Lock-in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rPr lang="en-CH" smtClean="0"/>
              <a:t>01/11/2021</a:t>
            </a:fld>
            <a:endParaRPr lang="x-non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rPr/>
              <a:t>4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6DA1DEB-2747-EB45-BFC3-51F4CEBF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1" name="Footer Placeholder 22">
            <a:extLst>
              <a:ext uri="{FF2B5EF4-FFF2-40B4-BE49-F238E27FC236}">
                <a16:creationId xmlns:a16="http://schemas.microsoft.com/office/drawing/2014/main" id="{FDA4B213-E0B7-9D40-8BD6-373CE277E9C2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pic>
        <p:nvPicPr>
          <p:cNvPr id="13" name="Google Shape;200;p23">
            <a:extLst>
              <a:ext uri="{FF2B5EF4-FFF2-40B4-BE49-F238E27FC236}">
                <a16:creationId xmlns:a16="http://schemas.microsoft.com/office/drawing/2014/main" id="{9B69EFB2-40FD-4858-AD8D-999F7F959B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354" y="4077072"/>
            <a:ext cx="7130290" cy="222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rPr lang="en-CH" smtClean="0"/>
              <a:t>01/11/2021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5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AI </a:t>
            </a:r>
            <a:r>
              <a:rPr lang="en-GB" dirty="0" err="1"/>
              <a:t>Plattform</a:t>
            </a:r>
            <a:endParaRPr lang="x-non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67760-3D46-45B7-A1FF-FE3275081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1E4429-339F-4D72-B89F-6179BE50C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1679536"/>
            <a:ext cx="10009112" cy="44857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E4EDD-46A6-4CF7-8D49-D7CB7D1B7102}"/>
              </a:ext>
            </a:extLst>
          </p:cNvPr>
          <p:cNvSpPr/>
          <p:nvPr/>
        </p:nvSpPr>
        <p:spPr>
          <a:xfrm>
            <a:off x="4295800" y="1772816"/>
            <a:ext cx="4896543" cy="1800200"/>
          </a:xfrm>
          <a:prstGeom prst="rect">
            <a:avLst/>
          </a:prstGeom>
          <a:noFill/>
          <a:ln w="381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400" indent="-230400" algn="l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CH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rPr lang="en-CH" smtClean="0"/>
              <a:t>01/11/2021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rPr/>
              <a:t>6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</a:t>
            </a:r>
            <a:endParaRPr lang="x-non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67760-3D46-45B7-A1FF-FE3275081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2060848"/>
            <a:ext cx="9937104" cy="41044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GitHub Repository: </a:t>
            </a:r>
            <a:r>
              <a:rPr lang="de-CH" dirty="0">
                <a:hlinkClick r:id="rId4"/>
              </a:rPr>
              <a:t>https://github.com/ipt-ievent21-azure-ml/ievent2021-azure-ml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Azure AI Plattform Tutorials</a:t>
            </a:r>
          </a:p>
          <a:p>
            <a:pPr marL="628650" lvl="1" indent="-360363"/>
            <a:r>
              <a:rPr lang="de-CH" dirty="0"/>
              <a:t>Custom Vision</a:t>
            </a:r>
          </a:p>
          <a:p>
            <a:pPr marL="628650" lvl="1" indent="-360363"/>
            <a:r>
              <a:rPr lang="de-CH" dirty="0"/>
              <a:t>Azure </a:t>
            </a:r>
            <a:r>
              <a:rPr lang="de-CH" dirty="0" err="1"/>
              <a:t>Machine</a:t>
            </a:r>
            <a:r>
              <a:rPr lang="de-CH" dirty="0"/>
              <a:t> Learning</a:t>
            </a:r>
          </a:p>
          <a:p>
            <a:pPr marL="628650" lvl="1" indent="-360363"/>
            <a:r>
              <a:rPr lang="de-CH" dirty="0" err="1"/>
              <a:t>MLOps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Eingeteilt nach Schwierigkeitsstufen inklusive ungefährer zeitlicher Aufwand: Einsteiger, Fortgeschrittene und Experten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6" name="Google Shape;197;p23">
            <a:extLst>
              <a:ext uri="{FF2B5EF4-FFF2-40B4-BE49-F238E27FC236}">
                <a16:creationId xmlns:a16="http://schemas.microsoft.com/office/drawing/2014/main" id="{47522357-3482-48ED-BDD3-2B7EF640FE0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9215" y="4509120"/>
            <a:ext cx="5929715" cy="184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25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39BA6BA1-15C4-5149-AA9C-CD689368EFB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2"/>
          <a:srcRect l="44193" r="44193"/>
          <a:stretch>
            <a:fillRect/>
          </a:stretch>
        </p:blipFill>
        <p:spPr>
          <a:xfrm>
            <a:off x="0" y="0"/>
            <a:ext cx="1415480" cy="6858000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EAF346-0DF6-3341-AE77-2959289B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0EE5-3FF6-B74A-A404-00564CDB5BDA}" type="datetime1">
              <a:rPr smtClean="0"/>
              <a:t>01/11/2021</a:t>
            </a:fld>
            <a:endParaRPr lang="x-non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2B826EC-4372-1F4C-8D06-2B1813C0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384F3-7370-614A-A31B-1FFDAFE59CBA}" type="slidenum">
              <a:t>7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Cognitive Services</a:t>
            </a:r>
            <a:endParaRPr lang="x-non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519CA-189B-1C4B-AD12-EAA782D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4" y="5661248"/>
            <a:ext cx="1105492" cy="1112912"/>
          </a:xfrm>
          <a:prstGeom prst="rect">
            <a:avLst/>
          </a:prstGeom>
        </p:spPr>
      </p:pic>
      <p:sp>
        <p:nvSpPr>
          <p:cNvPr id="12" name="Footer Placeholder 22">
            <a:extLst>
              <a:ext uri="{FF2B5EF4-FFF2-40B4-BE49-F238E27FC236}">
                <a16:creationId xmlns:a16="http://schemas.microsoft.com/office/drawing/2014/main" id="{C0971456-F831-8E45-BD66-602A6C5F1825}"/>
              </a:ext>
            </a:extLst>
          </p:cNvPr>
          <p:cNvSpPr txBox="1">
            <a:spLocks/>
          </p:cNvSpPr>
          <p:nvPr/>
        </p:nvSpPr>
        <p:spPr>
          <a:xfrm>
            <a:off x="1805521" y="6453336"/>
            <a:ext cx="3672408" cy="2880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-Event 2021</a:t>
            </a:r>
            <a:endParaRPr lang="x-none">
              <a:latin typeface="+mn-lt"/>
            </a:endParaRP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68D1FEA6-3FF9-4E08-A0C1-304E0B38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19" y="3140968"/>
            <a:ext cx="9935856" cy="17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1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46423BA1-806F-1648-B817-5A2AC3FD42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56" r="279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536854-5955-AF4C-89E4-1E239061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16080" cy="6858000"/>
          </a:xfrm>
          <a:noFill/>
        </p:spPr>
        <p:txBody>
          <a:bodyPr/>
          <a:lstStyle/>
          <a:p>
            <a:r>
              <a:rPr lang="en-US" dirty="0"/>
              <a:t>2. Custom Vision</a:t>
            </a:r>
            <a:endParaRPr lang="x-none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4AD88D-64AF-A64C-B0BA-34E699609D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24D8-3C3B-4B44-9102-AAA204DA00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6F384F3-7370-614A-A31B-1FFDAFE59CBA}" type="slidenum">
              <a:rPr lang="x-none"/>
              <a:pPr/>
              <a:t>8</a:t>
            </a:fld>
            <a:endParaRPr lang="x-non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B3EBE3-7CB3-9147-A50B-8F33CD20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24" y="5301208"/>
            <a:ext cx="1463132" cy="1472952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5640D7D1-CD87-4FED-8418-CB4487C0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40" y="407707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5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Outdoorobjekt, Stern, blau, schließen enthält.&#10;&#10;Automatisch generierte Beschreibung">
            <a:extLst>
              <a:ext uri="{FF2B5EF4-FFF2-40B4-BE49-F238E27FC236}">
                <a16:creationId xmlns:a16="http://schemas.microsoft.com/office/drawing/2014/main" id="{9BE0166D-A87D-3B4A-BF84-06384D0521D4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5"/>
          <a:srcRect l="27956" r="27956"/>
          <a:stretch>
            <a:fillRect/>
          </a:stretch>
        </p:blipFill>
        <p:spPr/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C629C05-8A13-354D-B2FF-8F33C4368F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C629C05-8A13-354D-B2FF-8F33C4368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3F663FCA-F732-5A4A-B61E-ED72DC215CE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Tx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3293-F1B9-E743-A4B7-64E6118D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960" y="2060848"/>
            <a:ext cx="5976664" cy="4104456"/>
          </a:xfrm>
        </p:spPr>
        <p:txBody>
          <a:bodyPr/>
          <a:lstStyle/>
          <a:p>
            <a:r>
              <a:rPr lang="de-DE" b="1" dirty="0">
                <a:solidFill>
                  <a:schemeClr val="accent6"/>
                </a:solidFill>
              </a:rPr>
              <a:t>Die Custom Vision-Funktionalität lässt sich in zwei Bereiche unterteilen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der Bildklassifizierung werden einem Bild eine oder mehrere Labels zugewiesen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Objekterkennung ist ähnlich, gibt aber auch die Koordinaten im Bild zurück, an denen die angewandte(n) Labels zu finden sind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A15895E-F715-6C41-9EE0-44673EA04FE4}"/>
              </a:ext>
            </a:extLst>
          </p:cNvPr>
          <p:cNvSpPr>
            <a:spLocks noGrp="1"/>
          </p:cNvSpPr>
          <p:nvPr>
            <p:ph type="dt" sz="half" idx="41"/>
          </p:nvPr>
        </p:nvSpPr>
        <p:spPr>
          <a:xfrm>
            <a:off x="8760296" y="6453336"/>
            <a:ext cx="1656184" cy="288032"/>
          </a:xfrm>
        </p:spPr>
        <p:txBody>
          <a:bodyPr/>
          <a:lstStyle/>
          <a:p>
            <a:fld id="{EA7DA6CC-136A-CF47-A178-395698F46FE4}" type="datetime1">
              <a:rPr lang="en-CH" smtClean="0"/>
              <a:t>01/11/2021</a:t>
            </a:fld>
            <a:endParaRPr lang="x-none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7597F92-D0D3-5648-AED3-6B5E01E8BE6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>
          <a:xfrm>
            <a:off x="5735960" y="6453336"/>
            <a:ext cx="3744416" cy="288032"/>
          </a:xfrm>
        </p:spPr>
        <p:txBody>
          <a:bodyPr/>
          <a:lstStyle/>
          <a:p>
            <a:r>
              <a:rPr lang="en-GB">
                <a:latin typeface="+mn-lt"/>
              </a:rPr>
              <a:t>i-Event 2021</a:t>
            </a:r>
            <a:endParaRPr lang="x-none"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B7D2507-D45C-E14B-B26B-354CD53C1F8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280576" y="6453336"/>
            <a:ext cx="432048" cy="288032"/>
          </a:xfrm>
        </p:spPr>
        <p:txBody>
          <a:bodyPr/>
          <a:lstStyle/>
          <a:p>
            <a:fld id="{D6F384F3-7370-614A-A31B-1FFDAFE59CBA}" type="slidenum">
              <a:rPr/>
              <a:t>9</a:t>
            </a:fld>
            <a:endParaRPr lang="x-non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FED4CD-2234-F642-A969-6FCB9C5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</a:t>
            </a:r>
            <a:endParaRPr lang="x-non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5AD49B8-7EC8-B64D-A44F-3A19846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5214" y="5589240"/>
            <a:ext cx="1105492" cy="1112912"/>
          </a:xfrm>
          <a:prstGeom prst="rect">
            <a:avLst/>
          </a:prstGeom>
        </p:spPr>
      </p:pic>
      <p:pic>
        <p:nvPicPr>
          <p:cNvPr id="12" name="Google Shape;196;p23">
            <a:extLst>
              <a:ext uri="{FF2B5EF4-FFF2-40B4-BE49-F238E27FC236}">
                <a16:creationId xmlns:a16="http://schemas.microsoft.com/office/drawing/2014/main" id="{55763A44-DC70-4A0A-B6F8-1B55D1D199B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5960" y="4272892"/>
            <a:ext cx="5976000" cy="1892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155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.Y1tEjMGalM_LbpVnd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04v520rEDaxBViBkpAyh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ipt">
      <a:dk1>
        <a:srgbClr val="054166"/>
      </a:dk1>
      <a:lt1>
        <a:srgbClr val="FFFFFF"/>
      </a:lt1>
      <a:dk2>
        <a:srgbClr val="BEBEBE"/>
      </a:dk2>
      <a:lt2>
        <a:srgbClr val="00659D"/>
      </a:lt2>
      <a:accent1>
        <a:srgbClr val="C7004B"/>
      </a:accent1>
      <a:accent2>
        <a:srgbClr val="E61873"/>
      </a:accent2>
      <a:accent3>
        <a:srgbClr val="76C7C9"/>
      </a:accent3>
      <a:accent4>
        <a:srgbClr val="0093D9"/>
      </a:accent4>
      <a:accent5>
        <a:srgbClr val="FBB934"/>
      </a:accent5>
      <a:accent6>
        <a:srgbClr val="940037"/>
      </a:accent6>
      <a:hlink>
        <a:srgbClr val="0093D9"/>
      </a:hlink>
      <a:folHlink>
        <a:srgbClr val="00659D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 cap="rnd">
          <a:noFill/>
          <a:round/>
        </a:ln>
      </a:spPr>
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30400" indent="-230400" algn="l">
          <a:spcAft>
            <a:spcPts val="600"/>
          </a:spcAft>
          <a:buClrTx/>
          <a:buFont typeface="Arial" panose="020B0604020202020204" pitchFamily="34" charset="0"/>
          <a:buChar char="•"/>
          <a:defRPr sz="1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230400" indent="-230400" algn="l">
          <a:spcAft>
            <a:spcPts val="600"/>
          </a:spcAft>
          <a:buFont typeface="Arial" panose="020B0604020202020204" pitchFamily="34" charset="0"/>
          <a:buChar char="•"/>
          <a:defRPr sz="180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pt master2020" id="{78EF6D13-1BDC-AD4F-8545-78752AC15177}" vid="{91C07203-34FF-174C-8610-6683D2DF6FBB}"/>
    </a:ext>
  </a:extLst>
</a:theme>
</file>

<file path=ppt/theme/theme2.xml><?xml version="1.0" encoding="utf-8"?>
<a:theme xmlns:a="http://schemas.openxmlformats.org/drawingml/2006/main" name="Office Theme">
  <a:themeElements>
    <a:clrScheme name="ipt">
      <a:dk1>
        <a:srgbClr val="000000"/>
      </a:dk1>
      <a:lt1>
        <a:srgbClr val="FFFFFF"/>
      </a:lt1>
      <a:dk2>
        <a:srgbClr val="EA094B"/>
      </a:dk2>
      <a:lt2>
        <a:srgbClr val="0066A1"/>
      </a:lt2>
      <a:accent1>
        <a:srgbClr val="9A0F36"/>
      </a:accent1>
      <a:accent2>
        <a:srgbClr val="003E60"/>
      </a:accent2>
      <a:accent3>
        <a:srgbClr val="EB6E7B"/>
      </a:accent3>
      <a:accent4>
        <a:srgbClr val="4AACDD"/>
      </a:accent4>
      <a:accent5>
        <a:srgbClr val="E2007A"/>
      </a:accent5>
      <a:accent6>
        <a:srgbClr val="55B066"/>
      </a:accent6>
      <a:hlink>
        <a:srgbClr val="000000"/>
      </a:hlink>
      <a:folHlink>
        <a:srgbClr val="003E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151</TotalTime>
  <Words>593</Words>
  <Application>Microsoft Office PowerPoint</Application>
  <PresentationFormat>Widescreen</PresentationFormat>
  <Paragraphs>160</Paragraphs>
  <Slides>34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Carlito</vt:lpstr>
      <vt:lpstr>DejaVu Sans</vt:lpstr>
      <vt:lpstr>Wingdings</vt:lpstr>
      <vt:lpstr>Custom Design</vt:lpstr>
      <vt:lpstr>think-cell Slide</vt:lpstr>
      <vt:lpstr>Hitchhiker’s Guide to Azure Machine Learning</vt:lpstr>
      <vt:lpstr>Agenda</vt:lpstr>
      <vt:lpstr>1. Einführung</vt:lpstr>
      <vt:lpstr>Machine Learning in der Cloud</vt:lpstr>
      <vt:lpstr>Azure AI Plattform</vt:lpstr>
      <vt:lpstr>Workshop</vt:lpstr>
      <vt:lpstr>Azure Cognitive Services</vt:lpstr>
      <vt:lpstr>2. Custom Vision</vt:lpstr>
      <vt:lpstr>Custom Vision</vt:lpstr>
      <vt:lpstr>Wie sieht ein AI?</vt:lpstr>
      <vt:lpstr>Wie sieht ein AI?</vt:lpstr>
      <vt:lpstr>Neuronales Netzwerk – Abstraktion</vt:lpstr>
      <vt:lpstr>Neuronales Netzwerk - Abstraktion</vt:lpstr>
      <vt:lpstr>Fully Connected Neural Network</vt:lpstr>
      <vt:lpstr>Lokalität ist wichtig</vt:lpstr>
      <vt:lpstr>Lokalität ist wichtig - Convolution (Faltung)</vt:lpstr>
      <vt:lpstr>Mit Variation umgehen</vt:lpstr>
      <vt:lpstr>Mit Variation umgehen</vt:lpstr>
      <vt:lpstr>Filter </vt:lpstr>
      <vt:lpstr>Convolution (Faltung) Operation</vt:lpstr>
      <vt:lpstr>Filter als Feature</vt:lpstr>
      <vt:lpstr>Pooling als Dimensionsreduktion</vt:lpstr>
      <vt:lpstr>Convolution Neural Network (CNN)</vt:lpstr>
      <vt:lpstr>CNN für Klassifikation</vt:lpstr>
      <vt:lpstr>Transfer Learning</vt:lpstr>
      <vt:lpstr>Transfer Learning</vt:lpstr>
      <vt:lpstr>Attention is all you need</vt:lpstr>
      <vt:lpstr>3. Azure Machine Learning</vt:lpstr>
      <vt:lpstr>Azure Machine Learning</vt:lpstr>
      <vt:lpstr>4. MLOps</vt:lpstr>
      <vt:lpstr>MLOps</vt:lpstr>
      <vt:lpstr>5. Nächste Schritte</vt:lpstr>
      <vt:lpstr>Nächste Schritte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Lange Rede, kurzer Sinn: Titel</dc:title>
  <dc:creator>Monika Spisak</dc:creator>
  <cp:lastModifiedBy>Thomas Weibel</cp:lastModifiedBy>
  <cp:revision>25</cp:revision>
  <dcterms:created xsi:type="dcterms:W3CDTF">2021-08-06T10:54:09Z</dcterms:created>
  <dcterms:modified xsi:type="dcterms:W3CDTF">2021-11-01T21:25:24Z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martina.kaeppeli@ipt.ch</vt:lpwstr>
  </property>
  <property fmtid="{D5CDD505-2E9C-101B-9397-08002B2CF9AE}" pid="3" name="Offisync_UpdateToken">
    <vt:lpwstr>11</vt:lpwstr>
  </property>
  <property fmtid="{D5CDD505-2E9C-101B-9397-08002B2CF9AE}" pid="4" name="Offisync_ProviderInitializationData">
    <vt:lpwstr>https://ipt.jiveon.com</vt:lpwstr>
  </property>
  <property fmtid="{D5CDD505-2E9C-101B-9397-08002B2CF9AE}" pid="5" name="Offisync_ServerID">
    <vt:lpwstr>9a335159-8580-40e2-8df8-4e77e5ab0749</vt:lpwstr>
  </property>
  <property fmtid="{D5CDD505-2E9C-101B-9397-08002B2CF9AE}" pid="6" name="Offisync_UniqueId">
    <vt:lpwstr>2430</vt:lpwstr>
  </property>
  <property fmtid="{D5CDD505-2E9C-101B-9397-08002B2CF9AE}" pid="7" name="Jive_VersionGuid">
    <vt:lpwstr>8370502f-3408-485c-b708-899ffc4a767a</vt:lpwstr>
  </property>
</Properties>
</file>